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78" r:id="rId1"/>
    <p:sldMasterId id="2147483796" r:id="rId2"/>
  </p:sldMasterIdLst>
  <p:notesMasterIdLst>
    <p:notesMasterId r:id="rId95"/>
  </p:notesMasterIdLst>
  <p:handoutMasterIdLst>
    <p:handoutMasterId r:id="rId96"/>
  </p:handoutMasterIdLst>
  <p:sldIdLst>
    <p:sldId id="353" r:id="rId3"/>
    <p:sldId id="366" r:id="rId4"/>
    <p:sldId id="354" r:id="rId5"/>
    <p:sldId id="299" r:id="rId6"/>
    <p:sldId id="300" r:id="rId7"/>
    <p:sldId id="257" r:id="rId8"/>
    <p:sldId id="258" r:id="rId9"/>
    <p:sldId id="260" r:id="rId10"/>
    <p:sldId id="261" r:id="rId11"/>
    <p:sldId id="262" r:id="rId12"/>
    <p:sldId id="263" r:id="rId13"/>
    <p:sldId id="279" r:id="rId14"/>
    <p:sldId id="280" r:id="rId15"/>
    <p:sldId id="281" r:id="rId16"/>
    <p:sldId id="282" r:id="rId17"/>
    <p:sldId id="283" r:id="rId18"/>
    <p:sldId id="287" r:id="rId19"/>
    <p:sldId id="297" r:id="rId20"/>
    <p:sldId id="286" r:id="rId21"/>
    <p:sldId id="288" r:id="rId22"/>
    <p:sldId id="290" r:id="rId23"/>
    <p:sldId id="291" r:id="rId24"/>
    <p:sldId id="292" r:id="rId25"/>
    <p:sldId id="293" r:id="rId26"/>
    <p:sldId id="301" r:id="rId27"/>
    <p:sldId id="302" r:id="rId28"/>
    <p:sldId id="363" r:id="rId29"/>
    <p:sldId id="355" r:id="rId30"/>
    <p:sldId id="356" r:id="rId31"/>
    <p:sldId id="357" r:id="rId32"/>
    <p:sldId id="358" r:id="rId33"/>
    <p:sldId id="359" r:id="rId34"/>
    <p:sldId id="360" r:id="rId35"/>
    <p:sldId id="361" r:id="rId36"/>
    <p:sldId id="362" r:id="rId37"/>
    <p:sldId id="364" r:id="rId38"/>
    <p:sldId id="256" r:id="rId39"/>
    <p:sldId id="304" r:id="rId40"/>
    <p:sldId id="305" r:id="rId41"/>
    <p:sldId id="259" r:id="rId42"/>
    <p:sldId id="306" r:id="rId43"/>
    <p:sldId id="307" r:id="rId44"/>
    <p:sldId id="308" r:id="rId45"/>
    <p:sldId id="309" r:id="rId46"/>
    <p:sldId id="310" r:id="rId47"/>
    <p:sldId id="311" r:id="rId48"/>
    <p:sldId id="312" r:id="rId49"/>
    <p:sldId id="313" r:id="rId50"/>
    <p:sldId id="314" r:id="rId51"/>
    <p:sldId id="315" r:id="rId52"/>
    <p:sldId id="270" r:id="rId53"/>
    <p:sldId id="316" r:id="rId54"/>
    <p:sldId id="272" r:id="rId55"/>
    <p:sldId id="317" r:id="rId56"/>
    <p:sldId id="318" r:id="rId57"/>
    <p:sldId id="275" r:id="rId58"/>
    <p:sldId id="319" r:id="rId59"/>
    <p:sldId id="344" r:id="rId60"/>
    <p:sldId id="345" r:id="rId61"/>
    <p:sldId id="346" r:id="rId62"/>
    <p:sldId id="347" r:id="rId63"/>
    <p:sldId id="320" r:id="rId64"/>
    <p:sldId id="322" r:id="rId65"/>
    <p:sldId id="321" r:id="rId66"/>
    <p:sldId id="324" r:id="rId67"/>
    <p:sldId id="325" r:id="rId68"/>
    <p:sldId id="326" r:id="rId69"/>
    <p:sldId id="327" r:id="rId70"/>
    <p:sldId id="328" r:id="rId71"/>
    <p:sldId id="329" r:id="rId72"/>
    <p:sldId id="330" r:id="rId73"/>
    <p:sldId id="332" r:id="rId74"/>
    <p:sldId id="333" r:id="rId75"/>
    <p:sldId id="334" r:id="rId76"/>
    <p:sldId id="335" r:id="rId77"/>
    <p:sldId id="336" r:id="rId78"/>
    <p:sldId id="337" r:id="rId79"/>
    <p:sldId id="339" r:id="rId80"/>
    <p:sldId id="367" r:id="rId81"/>
    <p:sldId id="368" r:id="rId82"/>
    <p:sldId id="369" r:id="rId83"/>
    <p:sldId id="338" r:id="rId84"/>
    <p:sldId id="340" r:id="rId85"/>
    <p:sldId id="341" r:id="rId86"/>
    <p:sldId id="342" r:id="rId87"/>
    <p:sldId id="343" r:id="rId88"/>
    <p:sldId id="365" r:id="rId89"/>
    <p:sldId id="352" r:id="rId90"/>
    <p:sldId id="348" r:id="rId91"/>
    <p:sldId id="349" r:id="rId92"/>
    <p:sldId id="350" r:id="rId93"/>
    <p:sldId id="351" r:id="rId94"/>
  </p:sldIdLst>
  <p:sldSz cx="12192000" cy="6858000"/>
  <p:notesSz cx="6858000" cy="9144000"/>
  <p:embeddedFontLst>
    <p:embeddedFont>
      <p:font typeface="Arial Rounded MT Bold" panose="020F0704030504030204" pitchFamily="34" charset="0"/>
      <p:regular r:id="rId97"/>
    </p:embeddedFont>
    <p:embeddedFont>
      <p:font typeface="B Koodak" panose="00000700000000000000" pitchFamily="2" charset="-78"/>
      <p:bold r:id="rId98"/>
    </p:embeddedFont>
    <p:embeddedFont>
      <p:font typeface="Calibri" panose="020F0502020204030204" pitchFamily="34" charset="0"/>
      <p:regular r:id="rId99"/>
      <p:bold r:id="rId100"/>
      <p:italic r:id="rId101"/>
      <p:boldItalic r:id="rId102"/>
    </p:embeddedFont>
    <p:embeddedFont>
      <p:font typeface="Cambria Math" panose="02040503050406030204" pitchFamily="18" charset="0"/>
      <p:regular r:id="rId103"/>
    </p:embeddedFont>
    <p:embeddedFont>
      <p:font typeface="DM Serif Display" panose="020B0604020202020204" charset="0"/>
      <p:regular r:id="rId104"/>
      <p:italic r:id="rId105"/>
    </p:embeddedFont>
    <p:embeddedFont>
      <p:font typeface="Montserrat Light" panose="020B0604020202020204" charset="0"/>
      <p:regular r:id="rId106"/>
      <p:italic r:id="rId107"/>
    </p:embeddedFont>
    <p:embeddedFont>
      <p:font typeface="MS UI Gothic" panose="020B0600070205080204" pitchFamily="34" charset="-128"/>
      <p:regular r:id="rId108"/>
    </p:embeddedFont>
    <p:embeddedFont>
      <p:font typeface="Poppins" panose="020B0604020202020204" charset="0"/>
      <p:regular r:id="rId109"/>
      <p:bold r:id="rId110"/>
      <p:italic r:id="rId111"/>
      <p:boldItalic r:id="rId112"/>
    </p:embeddedFont>
    <p:embeddedFont>
      <p:font typeface="Sakkal Majalla" panose="02000000000000000000" pitchFamily="2" charset="-78"/>
      <p:regular r:id="rId113"/>
      <p:bold r:id="rId114"/>
    </p:embeddedFont>
    <p:embeddedFont>
      <p:font typeface="Segoe UI" panose="020B0502040204020203" pitchFamily="3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 HZ" initials="LH" lastIdx="1" clrIdx="0">
    <p:extLst>
      <p:ext uri="{19B8F6BF-5375-455C-9EA6-DF929625EA0E}">
        <p15:presenceInfo xmlns:p15="http://schemas.microsoft.com/office/powerpoint/2012/main" userId="24c0e38ad55ec1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0D4E4"/>
    <a:srgbClr val="618CAA"/>
    <a:srgbClr val="5983A0"/>
    <a:srgbClr val="3A556A"/>
    <a:srgbClr val="C55A11"/>
    <a:srgbClr val="FFFF99"/>
    <a:srgbClr val="CCFF99"/>
    <a:srgbClr val="438CAD"/>
    <a:srgbClr val="B4C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93" autoAdjust="0"/>
    <p:restoredTop sz="94660"/>
  </p:normalViewPr>
  <p:slideViewPr>
    <p:cSldViewPr snapToGrid="0">
      <p:cViewPr varScale="1">
        <p:scale>
          <a:sx n="75" d="100"/>
          <a:sy n="75" d="100"/>
        </p:scale>
        <p:origin x="43"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6.fntdata"/><Relationship Id="rId16" Type="http://schemas.openxmlformats.org/officeDocument/2006/relationships/slide" Target="slides/slide14.xml"/><Relationship Id="rId107" Type="http://schemas.openxmlformats.org/officeDocument/2006/relationships/font" Target="fonts/font1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6.fntdata"/><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7.fntdata"/><Relationship Id="rId118" Type="http://schemas.openxmlformats.org/officeDocument/2006/relationships/font" Target="fonts/font2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8.fntdata"/><Relationship Id="rId119" Type="http://schemas.openxmlformats.org/officeDocument/2006/relationships/commentAuthors" Target="commentAuthor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4.fntdata"/><Relationship Id="rId115"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2.fntdata"/><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theme" Target="theme/theme1.xml"/></Relationships>
</file>

<file path=ppt/diagrams/_rels/data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image" Target="../media/image32.jpg"/></Relationships>
</file>

<file path=ppt/diagrams/_rels/drawing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image" Target="../media/image32.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806C0-77AC-4312-92F3-7DC062821AC4}"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7CC74EB2-BE75-423F-9BF8-963467C2C6C1}">
      <dgm:prSet phldrT="[Text]"/>
      <dgm:spPr/>
      <dgm:t>
        <a:bodyPr/>
        <a:lstStyle/>
        <a:p>
          <a:pPr algn="r" rtl="1"/>
          <a:r>
            <a:rPr lang="fa-IR" dirty="0">
              <a:cs typeface="B Koodak" panose="00000700000000000000" pitchFamily="2" charset="-78"/>
            </a:rPr>
            <a:t>یادگیری با ناظر</a:t>
          </a:r>
          <a:endParaRPr lang="en-US" dirty="0">
            <a:cs typeface="B Koodak" panose="00000700000000000000" pitchFamily="2" charset="-78"/>
          </a:endParaRPr>
        </a:p>
      </dgm:t>
    </dgm:pt>
    <dgm:pt modelId="{FDF1FD01-92AC-44A1-801A-CFF523A0BB82}" type="parTrans" cxnId="{DB4784C8-4788-4C36-803A-6787AFF69160}">
      <dgm:prSet/>
      <dgm:spPr/>
      <dgm:t>
        <a:bodyPr/>
        <a:lstStyle/>
        <a:p>
          <a:endParaRPr lang="en-US"/>
        </a:p>
      </dgm:t>
    </dgm:pt>
    <dgm:pt modelId="{E32934DF-A9FF-4E55-A607-03444A62DA62}" type="sibTrans" cxnId="{DB4784C8-4788-4C36-803A-6787AFF69160}">
      <dgm:prSet/>
      <dgm:spPr/>
      <dgm:t>
        <a:bodyPr/>
        <a:lstStyle/>
        <a:p>
          <a:endParaRPr lang="en-US"/>
        </a:p>
      </dgm:t>
    </dgm:pt>
    <dgm:pt modelId="{94C41E95-4396-4320-99BA-197875DECB9C}">
      <dgm:prSet phldrT="[Text]"/>
      <dgm:spPr>
        <a:solidFill>
          <a:schemeClr val="tx1">
            <a:lumMod val="50000"/>
            <a:lumOff val="50000"/>
          </a:schemeClr>
        </a:solidFill>
      </dgm:spPr>
      <dgm:t>
        <a:bodyPr/>
        <a:lstStyle/>
        <a:p>
          <a:pPr algn="r"/>
          <a:r>
            <a:rPr lang="fa-IR" dirty="0">
              <a:cs typeface="B Koodak" panose="00000700000000000000" pitchFamily="2" charset="-78"/>
            </a:rPr>
            <a:t>یادگیری بدون ناظر</a:t>
          </a:r>
          <a:endParaRPr lang="en-US" dirty="0">
            <a:cs typeface="B Koodak" panose="00000700000000000000" pitchFamily="2" charset="-78"/>
          </a:endParaRPr>
        </a:p>
      </dgm:t>
    </dgm:pt>
    <dgm:pt modelId="{8896979D-0E0E-4DDA-803D-6F00FCC16E4E}" type="parTrans" cxnId="{134402C0-B044-477A-AB6A-3ECE810EAD35}">
      <dgm:prSet/>
      <dgm:spPr/>
      <dgm:t>
        <a:bodyPr/>
        <a:lstStyle/>
        <a:p>
          <a:endParaRPr lang="en-US"/>
        </a:p>
      </dgm:t>
    </dgm:pt>
    <dgm:pt modelId="{6DA97E4C-E544-4191-B78D-21BBD9A0E0D5}" type="sibTrans" cxnId="{134402C0-B044-477A-AB6A-3ECE810EAD35}">
      <dgm:prSet/>
      <dgm:spPr/>
      <dgm:t>
        <a:bodyPr/>
        <a:lstStyle/>
        <a:p>
          <a:endParaRPr lang="en-US"/>
        </a:p>
      </dgm:t>
    </dgm:pt>
    <dgm:pt modelId="{4DBD7132-B507-4E80-B100-A7D6C8690945}">
      <dgm:prSet phldrT="[Text]"/>
      <dgm:spPr>
        <a:solidFill>
          <a:schemeClr val="accent1">
            <a:lumMod val="75000"/>
            <a:lumOff val="25000"/>
          </a:schemeClr>
        </a:solidFill>
      </dgm:spPr>
      <dgm:t>
        <a:bodyPr/>
        <a:lstStyle/>
        <a:p>
          <a:pPr algn="r"/>
          <a:r>
            <a:rPr lang="fa-IR" dirty="0">
              <a:cs typeface="B Koodak" panose="00000700000000000000" pitchFamily="2" charset="-78"/>
            </a:rPr>
            <a:t>یادگیری نیمه نظارتی</a:t>
          </a:r>
          <a:endParaRPr lang="en-US" dirty="0">
            <a:cs typeface="B Koodak" panose="00000700000000000000" pitchFamily="2" charset="-78"/>
          </a:endParaRPr>
        </a:p>
      </dgm:t>
    </dgm:pt>
    <dgm:pt modelId="{33182643-DF8C-462F-8488-D6930EADE761}" type="parTrans" cxnId="{2212B1C5-FA61-4555-BCEF-ECAC7D503455}">
      <dgm:prSet/>
      <dgm:spPr/>
      <dgm:t>
        <a:bodyPr/>
        <a:lstStyle/>
        <a:p>
          <a:endParaRPr lang="en-US"/>
        </a:p>
      </dgm:t>
    </dgm:pt>
    <dgm:pt modelId="{4F6ED633-D186-42E1-9783-F8A6D4A731C3}" type="sibTrans" cxnId="{2212B1C5-FA61-4555-BCEF-ECAC7D503455}">
      <dgm:prSet/>
      <dgm:spPr/>
      <dgm:t>
        <a:bodyPr/>
        <a:lstStyle/>
        <a:p>
          <a:endParaRPr lang="en-US"/>
        </a:p>
      </dgm:t>
    </dgm:pt>
    <dgm:pt modelId="{FBC78893-C112-4FDA-AA28-7B6DC894A31D}" type="pres">
      <dgm:prSet presAssocID="{9EE806C0-77AC-4312-92F3-7DC062821AC4}" presName="linear" presStyleCnt="0">
        <dgm:presLayoutVars>
          <dgm:dir/>
          <dgm:animLvl val="lvl"/>
          <dgm:resizeHandles val="exact"/>
        </dgm:presLayoutVars>
      </dgm:prSet>
      <dgm:spPr/>
    </dgm:pt>
    <dgm:pt modelId="{303C18E6-778A-45E2-84A2-287556E94686}" type="pres">
      <dgm:prSet presAssocID="{7CC74EB2-BE75-423F-9BF8-963467C2C6C1}" presName="parentLin" presStyleCnt="0"/>
      <dgm:spPr/>
    </dgm:pt>
    <dgm:pt modelId="{1401269D-8DF3-46F3-B351-B4F0B1E4F6DA}" type="pres">
      <dgm:prSet presAssocID="{7CC74EB2-BE75-423F-9BF8-963467C2C6C1}" presName="parentLeftMargin" presStyleLbl="node1" presStyleIdx="0" presStyleCnt="3"/>
      <dgm:spPr/>
    </dgm:pt>
    <dgm:pt modelId="{F31F2D4E-2966-4A31-A7E2-2BB1BC24F1D2}" type="pres">
      <dgm:prSet presAssocID="{7CC74EB2-BE75-423F-9BF8-963467C2C6C1}" presName="parentText" presStyleLbl="node1" presStyleIdx="0" presStyleCnt="3">
        <dgm:presLayoutVars>
          <dgm:chMax val="0"/>
          <dgm:bulletEnabled val="1"/>
        </dgm:presLayoutVars>
      </dgm:prSet>
      <dgm:spPr/>
    </dgm:pt>
    <dgm:pt modelId="{6E8F4725-0973-4055-B534-0023CDC0A6A7}" type="pres">
      <dgm:prSet presAssocID="{7CC74EB2-BE75-423F-9BF8-963467C2C6C1}" presName="negativeSpace" presStyleCnt="0"/>
      <dgm:spPr/>
    </dgm:pt>
    <dgm:pt modelId="{DD16A415-8C5B-48B2-B0EE-80C7F34DEB35}" type="pres">
      <dgm:prSet presAssocID="{7CC74EB2-BE75-423F-9BF8-963467C2C6C1}" presName="childText" presStyleLbl="conFgAcc1" presStyleIdx="0" presStyleCnt="3">
        <dgm:presLayoutVars>
          <dgm:bulletEnabled val="1"/>
        </dgm:presLayoutVars>
      </dgm:prSet>
      <dgm:spPr/>
    </dgm:pt>
    <dgm:pt modelId="{EE71120D-772C-4C38-9367-F1D7176B3D11}" type="pres">
      <dgm:prSet presAssocID="{E32934DF-A9FF-4E55-A607-03444A62DA62}" presName="spaceBetweenRectangles" presStyleCnt="0"/>
      <dgm:spPr/>
    </dgm:pt>
    <dgm:pt modelId="{AA5D6A59-1520-4E17-BE72-F84BEF46E8FD}" type="pres">
      <dgm:prSet presAssocID="{94C41E95-4396-4320-99BA-197875DECB9C}" presName="parentLin" presStyleCnt="0"/>
      <dgm:spPr/>
    </dgm:pt>
    <dgm:pt modelId="{9FADCB96-79DA-4451-A7B5-964513B7231C}" type="pres">
      <dgm:prSet presAssocID="{94C41E95-4396-4320-99BA-197875DECB9C}" presName="parentLeftMargin" presStyleLbl="node1" presStyleIdx="0" presStyleCnt="3"/>
      <dgm:spPr/>
    </dgm:pt>
    <dgm:pt modelId="{4DF726A6-3AE5-473D-8354-584261254E4E}" type="pres">
      <dgm:prSet presAssocID="{94C41E95-4396-4320-99BA-197875DECB9C}" presName="parentText" presStyleLbl="node1" presStyleIdx="1" presStyleCnt="3">
        <dgm:presLayoutVars>
          <dgm:chMax val="0"/>
          <dgm:bulletEnabled val="1"/>
        </dgm:presLayoutVars>
      </dgm:prSet>
      <dgm:spPr/>
    </dgm:pt>
    <dgm:pt modelId="{44FF79EA-F8ED-471E-90B7-5BAF50CE82F1}" type="pres">
      <dgm:prSet presAssocID="{94C41E95-4396-4320-99BA-197875DECB9C}" presName="negativeSpace" presStyleCnt="0"/>
      <dgm:spPr/>
    </dgm:pt>
    <dgm:pt modelId="{F9A3EDD3-27D7-4C9A-B391-9369024D67A6}" type="pres">
      <dgm:prSet presAssocID="{94C41E95-4396-4320-99BA-197875DECB9C}" presName="childText" presStyleLbl="conFgAcc1" presStyleIdx="1" presStyleCnt="3">
        <dgm:presLayoutVars>
          <dgm:bulletEnabled val="1"/>
        </dgm:presLayoutVars>
      </dgm:prSet>
      <dgm:spPr>
        <a:ln>
          <a:solidFill>
            <a:srgbClr val="6A90AD"/>
          </a:solidFill>
        </a:ln>
      </dgm:spPr>
    </dgm:pt>
    <dgm:pt modelId="{74574CA4-4B6F-4CCB-A0ED-645AF579C4A6}" type="pres">
      <dgm:prSet presAssocID="{6DA97E4C-E544-4191-B78D-21BBD9A0E0D5}" presName="spaceBetweenRectangles" presStyleCnt="0"/>
      <dgm:spPr/>
    </dgm:pt>
    <dgm:pt modelId="{0DB0CA32-CFA8-4F2D-A3B9-F3168D345A7D}" type="pres">
      <dgm:prSet presAssocID="{4DBD7132-B507-4E80-B100-A7D6C8690945}" presName="parentLin" presStyleCnt="0"/>
      <dgm:spPr/>
    </dgm:pt>
    <dgm:pt modelId="{4962250C-1521-4B13-A2B3-754C28E629DD}" type="pres">
      <dgm:prSet presAssocID="{4DBD7132-B507-4E80-B100-A7D6C8690945}" presName="parentLeftMargin" presStyleLbl="node1" presStyleIdx="1" presStyleCnt="3"/>
      <dgm:spPr/>
    </dgm:pt>
    <dgm:pt modelId="{B07D857C-7FB1-4D34-9F24-9ED9E4126A3E}" type="pres">
      <dgm:prSet presAssocID="{4DBD7132-B507-4E80-B100-A7D6C8690945}" presName="parentText" presStyleLbl="node1" presStyleIdx="2" presStyleCnt="3">
        <dgm:presLayoutVars>
          <dgm:chMax val="0"/>
          <dgm:bulletEnabled val="1"/>
        </dgm:presLayoutVars>
      </dgm:prSet>
      <dgm:spPr/>
    </dgm:pt>
    <dgm:pt modelId="{012CD796-7E9C-4287-A99B-0E486BB56FE8}" type="pres">
      <dgm:prSet presAssocID="{4DBD7132-B507-4E80-B100-A7D6C8690945}" presName="negativeSpace" presStyleCnt="0"/>
      <dgm:spPr/>
    </dgm:pt>
    <dgm:pt modelId="{43CE655D-8602-484A-A727-A6BF8C336779}" type="pres">
      <dgm:prSet presAssocID="{4DBD7132-B507-4E80-B100-A7D6C8690945}" presName="childText" presStyleLbl="conFgAcc1" presStyleIdx="2" presStyleCnt="3" custLinFactNeighborX="374" custLinFactNeighborY="-4747">
        <dgm:presLayoutVars>
          <dgm:bulletEnabled val="1"/>
        </dgm:presLayoutVars>
      </dgm:prSet>
      <dgm:spPr>
        <a:ln>
          <a:solidFill>
            <a:srgbClr val="3A556A"/>
          </a:solidFill>
        </a:ln>
      </dgm:spPr>
    </dgm:pt>
  </dgm:ptLst>
  <dgm:cxnLst>
    <dgm:cxn modelId="{1047D113-26D0-4C0D-978B-67A17415AA53}" type="presOf" srcId="{7CC74EB2-BE75-423F-9BF8-963467C2C6C1}" destId="{F31F2D4E-2966-4A31-A7E2-2BB1BC24F1D2}" srcOrd="1" destOrd="0" presId="urn:microsoft.com/office/officeart/2005/8/layout/list1"/>
    <dgm:cxn modelId="{4BBE8B16-7FEB-42C0-87C4-7C9503549C07}" type="presOf" srcId="{9EE806C0-77AC-4312-92F3-7DC062821AC4}" destId="{FBC78893-C112-4FDA-AA28-7B6DC894A31D}" srcOrd="0" destOrd="0" presId="urn:microsoft.com/office/officeart/2005/8/layout/list1"/>
    <dgm:cxn modelId="{C94D5621-243C-4C92-9E98-E7CE88D62F30}" type="presOf" srcId="{4DBD7132-B507-4E80-B100-A7D6C8690945}" destId="{4962250C-1521-4B13-A2B3-754C28E629DD}" srcOrd="0" destOrd="0" presId="urn:microsoft.com/office/officeart/2005/8/layout/list1"/>
    <dgm:cxn modelId="{4C66616E-C93D-4703-940F-796FE95F1419}" type="presOf" srcId="{4DBD7132-B507-4E80-B100-A7D6C8690945}" destId="{B07D857C-7FB1-4D34-9F24-9ED9E4126A3E}" srcOrd="1" destOrd="0" presId="urn:microsoft.com/office/officeart/2005/8/layout/list1"/>
    <dgm:cxn modelId="{FCC5667E-17C3-41C8-9E65-472BCDFBDE4F}" type="presOf" srcId="{94C41E95-4396-4320-99BA-197875DECB9C}" destId="{4DF726A6-3AE5-473D-8354-584261254E4E}" srcOrd="1" destOrd="0" presId="urn:microsoft.com/office/officeart/2005/8/layout/list1"/>
    <dgm:cxn modelId="{134402C0-B044-477A-AB6A-3ECE810EAD35}" srcId="{9EE806C0-77AC-4312-92F3-7DC062821AC4}" destId="{94C41E95-4396-4320-99BA-197875DECB9C}" srcOrd="1" destOrd="0" parTransId="{8896979D-0E0E-4DDA-803D-6F00FCC16E4E}" sibTransId="{6DA97E4C-E544-4191-B78D-21BBD9A0E0D5}"/>
    <dgm:cxn modelId="{07A8A5C2-4C85-4056-880D-125F22256ABE}" type="presOf" srcId="{94C41E95-4396-4320-99BA-197875DECB9C}" destId="{9FADCB96-79DA-4451-A7B5-964513B7231C}" srcOrd="0" destOrd="0" presId="urn:microsoft.com/office/officeart/2005/8/layout/list1"/>
    <dgm:cxn modelId="{2212B1C5-FA61-4555-BCEF-ECAC7D503455}" srcId="{9EE806C0-77AC-4312-92F3-7DC062821AC4}" destId="{4DBD7132-B507-4E80-B100-A7D6C8690945}" srcOrd="2" destOrd="0" parTransId="{33182643-DF8C-462F-8488-D6930EADE761}" sibTransId="{4F6ED633-D186-42E1-9783-F8A6D4A731C3}"/>
    <dgm:cxn modelId="{DB4784C8-4788-4C36-803A-6787AFF69160}" srcId="{9EE806C0-77AC-4312-92F3-7DC062821AC4}" destId="{7CC74EB2-BE75-423F-9BF8-963467C2C6C1}" srcOrd="0" destOrd="0" parTransId="{FDF1FD01-92AC-44A1-801A-CFF523A0BB82}" sibTransId="{E32934DF-A9FF-4E55-A607-03444A62DA62}"/>
    <dgm:cxn modelId="{D0B66CCA-4661-40D8-9549-DD27B4FF99F5}" type="presOf" srcId="{7CC74EB2-BE75-423F-9BF8-963467C2C6C1}" destId="{1401269D-8DF3-46F3-B351-B4F0B1E4F6DA}" srcOrd="0" destOrd="0" presId="urn:microsoft.com/office/officeart/2005/8/layout/list1"/>
    <dgm:cxn modelId="{FA622A5A-54C0-4AF1-9A7B-8203C01706D0}" type="presParOf" srcId="{FBC78893-C112-4FDA-AA28-7B6DC894A31D}" destId="{303C18E6-778A-45E2-84A2-287556E94686}" srcOrd="0" destOrd="0" presId="urn:microsoft.com/office/officeart/2005/8/layout/list1"/>
    <dgm:cxn modelId="{6D7550DD-0233-4751-BBD6-99E10CD06C86}" type="presParOf" srcId="{303C18E6-778A-45E2-84A2-287556E94686}" destId="{1401269D-8DF3-46F3-B351-B4F0B1E4F6DA}" srcOrd="0" destOrd="0" presId="urn:microsoft.com/office/officeart/2005/8/layout/list1"/>
    <dgm:cxn modelId="{FC8B2545-AC9C-40FE-82E8-F7DF74518E73}" type="presParOf" srcId="{303C18E6-778A-45E2-84A2-287556E94686}" destId="{F31F2D4E-2966-4A31-A7E2-2BB1BC24F1D2}" srcOrd="1" destOrd="0" presId="urn:microsoft.com/office/officeart/2005/8/layout/list1"/>
    <dgm:cxn modelId="{C77B0F18-C510-4F3D-B3EE-E6805F11CE0C}" type="presParOf" srcId="{FBC78893-C112-4FDA-AA28-7B6DC894A31D}" destId="{6E8F4725-0973-4055-B534-0023CDC0A6A7}" srcOrd="1" destOrd="0" presId="urn:microsoft.com/office/officeart/2005/8/layout/list1"/>
    <dgm:cxn modelId="{59647811-6B1C-422D-B089-2235BABE11F6}" type="presParOf" srcId="{FBC78893-C112-4FDA-AA28-7B6DC894A31D}" destId="{DD16A415-8C5B-48B2-B0EE-80C7F34DEB35}" srcOrd="2" destOrd="0" presId="urn:microsoft.com/office/officeart/2005/8/layout/list1"/>
    <dgm:cxn modelId="{99568043-4341-424F-9DB2-4EA25BF7E883}" type="presParOf" srcId="{FBC78893-C112-4FDA-AA28-7B6DC894A31D}" destId="{EE71120D-772C-4C38-9367-F1D7176B3D11}" srcOrd="3" destOrd="0" presId="urn:microsoft.com/office/officeart/2005/8/layout/list1"/>
    <dgm:cxn modelId="{79FFACDA-336F-4361-89F7-3F8A99FADB14}" type="presParOf" srcId="{FBC78893-C112-4FDA-AA28-7B6DC894A31D}" destId="{AA5D6A59-1520-4E17-BE72-F84BEF46E8FD}" srcOrd="4" destOrd="0" presId="urn:microsoft.com/office/officeart/2005/8/layout/list1"/>
    <dgm:cxn modelId="{A8FE73A2-9B43-4423-A235-D98E0015D3BA}" type="presParOf" srcId="{AA5D6A59-1520-4E17-BE72-F84BEF46E8FD}" destId="{9FADCB96-79DA-4451-A7B5-964513B7231C}" srcOrd="0" destOrd="0" presId="urn:microsoft.com/office/officeart/2005/8/layout/list1"/>
    <dgm:cxn modelId="{5DF12AA0-08A4-425A-8E36-0B7FED152179}" type="presParOf" srcId="{AA5D6A59-1520-4E17-BE72-F84BEF46E8FD}" destId="{4DF726A6-3AE5-473D-8354-584261254E4E}" srcOrd="1" destOrd="0" presId="urn:microsoft.com/office/officeart/2005/8/layout/list1"/>
    <dgm:cxn modelId="{98B15DBB-6454-49E7-A8C1-DCD3452853B8}" type="presParOf" srcId="{FBC78893-C112-4FDA-AA28-7B6DC894A31D}" destId="{44FF79EA-F8ED-471E-90B7-5BAF50CE82F1}" srcOrd="5" destOrd="0" presId="urn:microsoft.com/office/officeart/2005/8/layout/list1"/>
    <dgm:cxn modelId="{8A7A4AEB-8153-4CFC-98CF-51CDE2274230}" type="presParOf" srcId="{FBC78893-C112-4FDA-AA28-7B6DC894A31D}" destId="{F9A3EDD3-27D7-4C9A-B391-9369024D67A6}" srcOrd="6" destOrd="0" presId="urn:microsoft.com/office/officeart/2005/8/layout/list1"/>
    <dgm:cxn modelId="{64378222-418B-4A3C-A69F-23877E4BE6B4}" type="presParOf" srcId="{FBC78893-C112-4FDA-AA28-7B6DC894A31D}" destId="{74574CA4-4B6F-4CCB-A0ED-645AF579C4A6}" srcOrd="7" destOrd="0" presId="urn:microsoft.com/office/officeart/2005/8/layout/list1"/>
    <dgm:cxn modelId="{04B36EC8-B25D-47E8-8155-CF905B618879}" type="presParOf" srcId="{FBC78893-C112-4FDA-AA28-7B6DC894A31D}" destId="{0DB0CA32-CFA8-4F2D-A3B9-F3168D345A7D}" srcOrd="8" destOrd="0" presId="urn:microsoft.com/office/officeart/2005/8/layout/list1"/>
    <dgm:cxn modelId="{F165F86A-2220-45F2-8467-865286440D5E}" type="presParOf" srcId="{0DB0CA32-CFA8-4F2D-A3B9-F3168D345A7D}" destId="{4962250C-1521-4B13-A2B3-754C28E629DD}" srcOrd="0" destOrd="0" presId="urn:microsoft.com/office/officeart/2005/8/layout/list1"/>
    <dgm:cxn modelId="{E9F3A1C6-02E3-40EE-B0E8-C46D2CDE02D3}" type="presParOf" srcId="{0DB0CA32-CFA8-4F2D-A3B9-F3168D345A7D}" destId="{B07D857C-7FB1-4D34-9F24-9ED9E4126A3E}" srcOrd="1" destOrd="0" presId="urn:microsoft.com/office/officeart/2005/8/layout/list1"/>
    <dgm:cxn modelId="{5DEC026D-13BD-4F8D-A86F-BA4AE8913255}" type="presParOf" srcId="{FBC78893-C112-4FDA-AA28-7B6DC894A31D}" destId="{012CD796-7E9C-4287-A99B-0E486BB56FE8}" srcOrd="9" destOrd="0" presId="urn:microsoft.com/office/officeart/2005/8/layout/list1"/>
    <dgm:cxn modelId="{BFFFF3F6-D710-4E57-9C4A-6289D6874FD1}" type="presParOf" srcId="{FBC78893-C112-4FDA-AA28-7B6DC894A31D}" destId="{43CE655D-8602-484A-A727-A6BF8C33677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BD3951-EC9A-443C-96DF-C0EEBE66E0F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FCBF4A6-1BCB-46C8-9138-C2A89F19BBBF}">
      <dgm:prSet phldrT="[Text]"/>
      <dgm:spPr/>
      <dgm:t>
        <a:bodyPr/>
        <a:lstStyle/>
        <a:p>
          <a:pPr algn="r" rtl="1"/>
          <a:r>
            <a:rPr lang="fa-IR" dirty="0">
              <a:solidFill>
                <a:schemeClr val="tx1"/>
              </a:solidFill>
              <a:cs typeface="B Koodak" panose="00000700000000000000" pitchFamily="2" charset="-78"/>
            </a:rPr>
            <a:t>دسته بندی</a:t>
          </a:r>
          <a:r>
            <a:rPr lang="fa-IR" dirty="0">
              <a:cs typeface="B Koodak" panose="00000700000000000000" pitchFamily="2" charset="-78"/>
            </a:rPr>
            <a:t> </a:t>
          </a:r>
          <a:endParaRPr lang="en-US" dirty="0">
            <a:cs typeface="B Koodak" panose="00000700000000000000" pitchFamily="2" charset="-78"/>
          </a:endParaRPr>
        </a:p>
      </dgm:t>
    </dgm:pt>
    <dgm:pt modelId="{6087C45A-224B-4CE5-AC4D-CE87D11BB785}" type="parTrans" cxnId="{1F2F8DB1-C6AC-49FA-AD8D-E8750A4930C2}">
      <dgm:prSet/>
      <dgm:spPr/>
      <dgm:t>
        <a:bodyPr/>
        <a:lstStyle/>
        <a:p>
          <a:endParaRPr lang="en-US"/>
        </a:p>
      </dgm:t>
    </dgm:pt>
    <dgm:pt modelId="{B7A05295-27CE-449F-8594-67D5D470EEE5}" type="sibTrans" cxnId="{1F2F8DB1-C6AC-49FA-AD8D-E8750A4930C2}">
      <dgm:prSet/>
      <dgm:spPr/>
      <dgm:t>
        <a:bodyPr/>
        <a:lstStyle/>
        <a:p>
          <a:endParaRPr lang="en-US"/>
        </a:p>
      </dgm:t>
    </dgm:pt>
    <dgm:pt modelId="{9E39A6B3-335D-4488-B351-A12729479826}">
      <dgm:prSet phldrT="[Text]" custT="1"/>
      <dgm:spPr/>
      <dgm:t>
        <a:bodyPr/>
        <a:lstStyle/>
        <a:p>
          <a:r>
            <a:rPr lang="fa-IR" sz="2800" dirty="0">
              <a:solidFill>
                <a:schemeClr val="tx1"/>
              </a:solidFill>
              <a:cs typeface="B Koodak" panose="00000700000000000000" pitchFamily="2" charset="-78"/>
            </a:rPr>
            <a:t>پردازش تصویر</a:t>
          </a:r>
          <a:endParaRPr lang="en-US" sz="2800" dirty="0">
            <a:solidFill>
              <a:schemeClr val="tx1"/>
            </a:solidFill>
            <a:cs typeface="B Koodak" panose="00000700000000000000" pitchFamily="2" charset="-78"/>
          </a:endParaRPr>
        </a:p>
      </dgm:t>
    </dgm:pt>
    <dgm:pt modelId="{31CC8310-02C3-47EC-B115-53EA851B724D}" type="parTrans" cxnId="{15C9DB65-C92A-4E73-BCCC-DBD67E060F50}">
      <dgm:prSet/>
      <dgm:spPr/>
      <dgm:t>
        <a:bodyPr/>
        <a:lstStyle/>
        <a:p>
          <a:endParaRPr lang="en-US"/>
        </a:p>
      </dgm:t>
    </dgm:pt>
    <dgm:pt modelId="{821081EE-FEE4-4296-9C93-9F40701C3E78}" type="sibTrans" cxnId="{15C9DB65-C92A-4E73-BCCC-DBD67E060F50}">
      <dgm:prSet/>
      <dgm:spPr/>
      <dgm:t>
        <a:bodyPr/>
        <a:lstStyle/>
        <a:p>
          <a:endParaRPr lang="en-US"/>
        </a:p>
      </dgm:t>
    </dgm:pt>
    <dgm:pt modelId="{94F3A88C-19A8-4CAD-A4FF-AFED1E13430F}">
      <dgm:prSet phldrT="[Text]"/>
      <dgm:spPr/>
      <dgm:t>
        <a:bodyPr/>
        <a:lstStyle/>
        <a:p>
          <a:r>
            <a:rPr lang="fa-IR" dirty="0">
              <a:solidFill>
                <a:schemeClr val="tx1"/>
              </a:solidFill>
              <a:cs typeface="B Koodak" panose="00000700000000000000" pitchFamily="2" charset="-78"/>
            </a:rPr>
            <a:t>تحلیل احساسات </a:t>
          </a:r>
          <a:endParaRPr lang="en-US" dirty="0">
            <a:solidFill>
              <a:schemeClr val="tx1"/>
            </a:solidFill>
            <a:cs typeface="B Koodak" panose="00000700000000000000" pitchFamily="2" charset="-78"/>
          </a:endParaRPr>
        </a:p>
      </dgm:t>
    </dgm:pt>
    <dgm:pt modelId="{FC0EB37E-7345-4E51-B3AA-A846CF6FD5B5}" type="parTrans" cxnId="{BEF87F51-D4BC-426E-8D5A-4E37C3FA799A}">
      <dgm:prSet/>
      <dgm:spPr/>
      <dgm:t>
        <a:bodyPr/>
        <a:lstStyle/>
        <a:p>
          <a:endParaRPr lang="en-US"/>
        </a:p>
      </dgm:t>
    </dgm:pt>
    <dgm:pt modelId="{F5952214-1168-4F9D-9CB2-AEEE9CE96CAF}" type="sibTrans" cxnId="{BEF87F51-D4BC-426E-8D5A-4E37C3FA799A}">
      <dgm:prSet/>
      <dgm:spPr/>
      <dgm:t>
        <a:bodyPr/>
        <a:lstStyle/>
        <a:p>
          <a:endParaRPr lang="en-US"/>
        </a:p>
      </dgm:t>
    </dgm:pt>
    <dgm:pt modelId="{18B6474D-101D-4D16-8CFC-97E466104617}" type="pres">
      <dgm:prSet presAssocID="{5CBD3951-EC9A-443C-96DF-C0EEBE66E0F6}" presName="Name0" presStyleCnt="0">
        <dgm:presLayoutVars>
          <dgm:chMax val="7"/>
          <dgm:chPref val="7"/>
          <dgm:dir val="rev"/>
        </dgm:presLayoutVars>
      </dgm:prSet>
      <dgm:spPr/>
    </dgm:pt>
    <dgm:pt modelId="{12A6BB46-C180-4FAC-A42E-AB1A46885116}" type="pres">
      <dgm:prSet presAssocID="{5CBD3951-EC9A-443C-96DF-C0EEBE66E0F6}" presName="Name1" presStyleCnt="0"/>
      <dgm:spPr/>
    </dgm:pt>
    <dgm:pt modelId="{5E577124-B3B5-49A7-B5BD-2F78DA2B4FF9}" type="pres">
      <dgm:prSet presAssocID="{5CBD3951-EC9A-443C-96DF-C0EEBE66E0F6}" presName="cycle" presStyleCnt="0"/>
      <dgm:spPr/>
    </dgm:pt>
    <dgm:pt modelId="{65B024EF-5AF8-4BE5-83FE-FFE40DD15476}" type="pres">
      <dgm:prSet presAssocID="{5CBD3951-EC9A-443C-96DF-C0EEBE66E0F6}" presName="srcNode" presStyleLbl="node1" presStyleIdx="0" presStyleCnt="3"/>
      <dgm:spPr/>
    </dgm:pt>
    <dgm:pt modelId="{6B4DFFA9-96A4-421A-9B4F-CE0749F7C980}" type="pres">
      <dgm:prSet presAssocID="{5CBD3951-EC9A-443C-96DF-C0EEBE66E0F6}" presName="conn" presStyleLbl="parChTrans1D2" presStyleIdx="0" presStyleCnt="1" custLinFactNeighborX="670" custLinFactNeighborY="41"/>
      <dgm:spPr/>
    </dgm:pt>
    <dgm:pt modelId="{4FD61041-4B20-4D35-BF01-C4AE5AF3E849}" type="pres">
      <dgm:prSet presAssocID="{5CBD3951-EC9A-443C-96DF-C0EEBE66E0F6}" presName="extraNode" presStyleLbl="node1" presStyleIdx="0" presStyleCnt="3"/>
      <dgm:spPr/>
    </dgm:pt>
    <dgm:pt modelId="{3942DAC7-B1FA-4A9C-92AE-572147BCCF82}" type="pres">
      <dgm:prSet presAssocID="{5CBD3951-EC9A-443C-96DF-C0EEBE66E0F6}" presName="dstNode" presStyleLbl="node1" presStyleIdx="0" presStyleCnt="3"/>
      <dgm:spPr/>
    </dgm:pt>
    <dgm:pt modelId="{9B0D6351-D218-469F-BC9B-9CE3426CA43D}" type="pres">
      <dgm:prSet presAssocID="{1FCBF4A6-1BCB-46C8-9138-C2A89F19BBBF}" presName="text_1" presStyleLbl="node1" presStyleIdx="0" presStyleCnt="3">
        <dgm:presLayoutVars>
          <dgm:bulletEnabled val="1"/>
        </dgm:presLayoutVars>
      </dgm:prSet>
      <dgm:spPr/>
    </dgm:pt>
    <dgm:pt modelId="{430C6FA0-7853-4DFD-A50A-E312C0C88019}" type="pres">
      <dgm:prSet presAssocID="{1FCBF4A6-1BCB-46C8-9138-C2A89F19BBBF}" presName="accent_1" presStyleCnt="0"/>
      <dgm:spPr/>
    </dgm:pt>
    <dgm:pt modelId="{256D1261-4375-443F-9E0E-20E1C74DD98D}" type="pres">
      <dgm:prSet presAssocID="{1FCBF4A6-1BCB-46C8-9138-C2A89F19BBBF}" presName="accentRepeatNode" presStyleLbl="solidFgAcc1" presStyleIdx="0" presStyleCnt="3"/>
      <dgm:spPr/>
    </dgm:pt>
    <dgm:pt modelId="{43663B93-0C3A-4AF1-91D1-E06B2A1F73DD}" type="pres">
      <dgm:prSet presAssocID="{9E39A6B3-335D-4488-B351-A12729479826}" presName="text_2" presStyleLbl="node1" presStyleIdx="1" presStyleCnt="3">
        <dgm:presLayoutVars>
          <dgm:bulletEnabled val="1"/>
        </dgm:presLayoutVars>
      </dgm:prSet>
      <dgm:spPr/>
    </dgm:pt>
    <dgm:pt modelId="{D41951A9-D743-4470-9774-0E2D4F1404FB}" type="pres">
      <dgm:prSet presAssocID="{9E39A6B3-335D-4488-B351-A12729479826}" presName="accent_2" presStyleCnt="0"/>
      <dgm:spPr/>
    </dgm:pt>
    <dgm:pt modelId="{3B90594D-F5E8-4169-8B98-D70B1A9F63D7}" type="pres">
      <dgm:prSet presAssocID="{9E39A6B3-335D-4488-B351-A12729479826}" presName="accentRepeatNode" presStyleLbl="solidFgAcc1" presStyleIdx="1" presStyleCnt="3"/>
      <dgm:spPr/>
    </dgm:pt>
    <dgm:pt modelId="{CD631B15-64A2-42C0-8EDA-358B9A3D2FB9}" type="pres">
      <dgm:prSet presAssocID="{94F3A88C-19A8-4CAD-A4FF-AFED1E13430F}" presName="text_3" presStyleLbl="node1" presStyleIdx="2" presStyleCnt="3" custAng="0">
        <dgm:presLayoutVars>
          <dgm:bulletEnabled val="1"/>
        </dgm:presLayoutVars>
      </dgm:prSet>
      <dgm:spPr/>
    </dgm:pt>
    <dgm:pt modelId="{EA1E2928-AA23-41D7-93DC-129CA70CB589}" type="pres">
      <dgm:prSet presAssocID="{94F3A88C-19A8-4CAD-A4FF-AFED1E13430F}" presName="accent_3" presStyleCnt="0"/>
      <dgm:spPr/>
    </dgm:pt>
    <dgm:pt modelId="{0D4EEE9A-CCA1-4CA0-B85C-349842D2387D}" type="pres">
      <dgm:prSet presAssocID="{94F3A88C-19A8-4CAD-A4FF-AFED1E13430F}" presName="accentRepeatNode" presStyleLbl="solidFgAcc1" presStyleIdx="2" presStyleCnt="3"/>
      <dgm:spPr/>
    </dgm:pt>
  </dgm:ptLst>
  <dgm:cxnLst>
    <dgm:cxn modelId="{719F8B03-7CBE-48DE-9AAD-96626449A9A2}" type="presOf" srcId="{94F3A88C-19A8-4CAD-A4FF-AFED1E13430F}" destId="{CD631B15-64A2-42C0-8EDA-358B9A3D2FB9}" srcOrd="0" destOrd="0" presId="urn:microsoft.com/office/officeart/2008/layout/VerticalCurvedList"/>
    <dgm:cxn modelId="{C525AE37-B40D-4B48-9A86-ADCC72F8DBEC}" type="presOf" srcId="{1FCBF4A6-1BCB-46C8-9138-C2A89F19BBBF}" destId="{9B0D6351-D218-469F-BC9B-9CE3426CA43D}" srcOrd="0" destOrd="0" presId="urn:microsoft.com/office/officeart/2008/layout/VerticalCurvedList"/>
    <dgm:cxn modelId="{4148CA44-458C-4E76-A95D-D6A9C7AC41CC}" type="presOf" srcId="{9E39A6B3-335D-4488-B351-A12729479826}" destId="{43663B93-0C3A-4AF1-91D1-E06B2A1F73DD}" srcOrd="0" destOrd="0" presId="urn:microsoft.com/office/officeart/2008/layout/VerticalCurvedList"/>
    <dgm:cxn modelId="{15C9DB65-C92A-4E73-BCCC-DBD67E060F50}" srcId="{5CBD3951-EC9A-443C-96DF-C0EEBE66E0F6}" destId="{9E39A6B3-335D-4488-B351-A12729479826}" srcOrd="1" destOrd="0" parTransId="{31CC8310-02C3-47EC-B115-53EA851B724D}" sibTransId="{821081EE-FEE4-4296-9C93-9F40701C3E78}"/>
    <dgm:cxn modelId="{BEF87F51-D4BC-426E-8D5A-4E37C3FA799A}" srcId="{5CBD3951-EC9A-443C-96DF-C0EEBE66E0F6}" destId="{94F3A88C-19A8-4CAD-A4FF-AFED1E13430F}" srcOrd="2" destOrd="0" parTransId="{FC0EB37E-7345-4E51-B3AA-A846CF6FD5B5}" sibTransId="{F5952214-1168-4F9D-9CB2-AEEE9CE96CAF}"/>
    <dgm:cxn modelId="{58BFF976-B6AF-4085-99D6-06FC829DE4DF}" type="presOf" srcId="{B7A05295-27CE-449F-8594-67D5D470EEE5}" destId="{6B4DFFA9-96A4-421A-9B4F-CE0749F7C980}" srcOrd="0" destOrd="0" presId="urn:microsoft.com/office/officeart/2008/layout/VerticalCurvedList"/>
    <dgm:cxn modelId="{F5BB8A8F-68D6-47CC-A66B-733FEDE6C3D5}" type="presOf" srcId="{5CBD3951-EC9A-443C-96DF-C0EEBE66E0F6}" destId="{18B6474D-101D-4D16-8CFC-97E466104617}" srcOrd="0" destOrd="0" presId="urn:microsoft.com/office/officeart/2008/layout/VerticalCurvedList"/>
    <dgm:cxn modelId="{1F2F8DB1-C6AC-49FA-AD8D-E8750A4930C2}" srcId="{5CBD3951-EC9A-443C-96DF-C0EEBE66E0F6}" destId="{1FCBF4A6-1BCB-46C8-9138-C2A89F19BBBF}" srcOrd="0" destOrd="0" parTransId="{6087C45A-224B-4CE5-AC4D-CE87D11BB785}" sibTransId="{B7A05295-27CE-449F-8594-67D5D470EEE5}"/>
    <dgm:cxn modelId="{D3E7AC28-1CB6-4409-ACE4-2CA39FCCA8DE}" type="presParOf" srcId="{18B6474D-101D-4D16-8CFC-97E466104617}" destId="{12A6BB46-C180-4FAC-A42E-AB1A46885116}" srcOrd="0" destOrd="0" presId="urn:microsoft.com/office/officeart/2008/layout/VerticalCurvedList"/>
    <dgm:cxn modelId="{F813726E-F160-4DA8-B27D-A622932E15FF}" type="presParOf" srcId="{12A6BB46-C180-4FAC-A42E-AB1A46885116}" destId="{5E577124-B3B5-49A7-B5BD-2F78DA2B4FF9}" srcOrd="0" destOrd="0" presId="urn:microsoft.com/office/officeart/2008/layout/VerticalCurvedList"/>
    <dgm:cxn modelId="{E291C303-448F-472C-B5A3-D5C11F07480F}" type="presParOf" srcId="{5E577124-B3B5-49A7-B5BD-2F78DA2B4FF9}" destId="{65B024EF-5AF8-4BE5-83FE-FFE40DD15476}" srcOrd="0" destOrd="0" presId="urn:microsoft.com/office/officeart/2008/layout/VerticalCurvedList"/>
    <dgm:cxn modelId="{32037549-B0F1-4981-9716-1AFFEEA0F42C}" type="presParOf" srcId="{5E577124-B3B5-49A7-B5BD-2F78DA2B4FF9}" destId="{6B4DFFA9-96A4-421A-9B4F-CE0749F7C980}" srcOrd="1" destOrd="0" presId="urn:microsoft.com/office/officeart/2008/layout/VerticalCurvedList"/>
    <dgm:cxn modelId="{2422564C-80E5-45CD-8AA4-389B24DC86FA}" type="presParOf" srcId="{5E577124-B3B5-49A7-B5BD-2F78DA2B4FF9}" destId="{4FD61041-4B20-4D35-BF01-C4AE5AF3E849}" srcOrd="2" destOrd="0" presId="urn:microsoft.com/office/officeart/2008/layout/VerticalCurvedList"/>
    <dgm:cxn modelId="{537703F9-C1C6-4904-97EA-AC7CD833246B}" type="presParOf" srcId="{5E577124-B3B5-49A7-B5BD-2F78DA2B4FF9}" destId="{3942DAC7-B1FA-4A9C-92AE-572147BCCF82}" srcOrd="3" destOrd="0" presId="urn:microsoft.com/office/officeart/2008/layout/VerticalCurvedList"/>
    <dgm:cxn modelId="{D9A73473-998F-4070-8707-6C088422E8DE}" type="presParOf" srcId="{12A6BB46-C180-4FAC-A42E-AB1A46885116}" destId="{9B0D6351-D218-469F-BC9B-9CE3426CA43D}" srcOrd="1" destOrd="0" presId="urn:microsoft.com/office/officeart/2008/layout/VerticalCurvedList"/>
    <dgm:cxn modelId="{6D244DA6-BFF7-4C01-880D-851497A82D00}" type="presParOf" srcId="{12A6BB46-C180-4FAC-A42E-AB1A46885116}" destId="{430C6FA0-7853-4DFD-A50A-E312C0C88019}" srcOrd="2" destOrd="0" presId="urn:microsoft.com/office/officeart/2008/layout/VerticalCurvedList"/>
    <dgm:cxn modelId="{67924CE2-5725-4A7C-BEB0-7F3817A45CAF}" type="presParOf" srcId="{430C6FA0-7853-4DFD-A50A-E312C0C88019}" destId="{256D1261-4375-443F-9E0E-20E1C74DD98D}" srcOrd="0" destOrd="0" presId="urn:microsoft.com/office/officeart/2008/layout/VerticalCurvedList"/>
    <dgm:cxn modelId="{84AB8FA6-B95E-484E-86F0-DAEB4215818B}" type="presParOf" srcId="{12A6BB46-C180-4FAC-A42E-AB1A46885116}" destId="{43663B93-0C3A-4AF1-91D1-E06B2A1F73DD}" srcOrd="3" destOrd="0" presId="urn:microsoft.com/office/officeart/2008/layout/VerticalCurvedList"/>
    <dgm:cxn modelId="{F7B42638-6970-414D-8887-56702ABB5A88}" type="presParOf" srcId="{12A6BB46-C180-4FAC-A42E-AB1A46885116}" destId="{D41951A9-D743-4470-9774-0E2D4F1404FB}" srcOrd="4" destOrd="0" presId="urn:microsoft.com/office/officeart/2008/layout/VerticalCurvedList"/>
    <dgm:cxn modelId="{33168C57-86D7-4707-B67B-DD81915E6ACD}" type="presParOf" srcId="{D41951A9-D743-4470-9774-0E2D4F1404FB}" destId="{3B90594D-F5E8-4169-8B98-D70B1A9F63D7}" srcOrd="0" destOrd="0" presId="urn:microsoft.com/office/officeart/2008/layout/VerticalCurvedList"/>
    <dgm:cxn modelId="{84B6C363-265B-410B-A1E3-D8AA26581497}" type="presParOf" srcId="{12A6BB46-C180-4FAC-A42E-AB1A46885116}" destId="{CD631B15-64A2-42C0-8EDA-358B9A3D2FB9}" srcOrd="5" destOrd="0" presId="urn:microsoft.com/office/officeart/2008/layout/VerticalCurvedList"/>
    <dgm:cxn modelId="{6D22D983-B87F-41E9-A9BA-3A89FDB2FE14}" type="presParOf" srcId="{12A6BB46-C180-4FAC-A42E-AB1A46885116}" destId="{EA1E2928-AA23-41D7-93DC-129CA70CB589}" srcOrd="6" destOrd="0" presId="urn:microsoft.com/office/officeart/2008/layout/VerticalCurvedList"/>
    <dgm:cxn modelId="{F6DD2C2A-35BF-4E62-A5EF-DC4B196CC1FC}" type="presParOf" srcId="{EA1E2928-AA23-41D7-93DC-129CA70CB589}" destId="{0D4EEE9A-CCA1-4CA0-B85C-349842D2387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C43C61-3A81-447E-849A-2C7DB7C3FE06}" type="doc">
      <dgm:prSet loTypeId="urn:microsoft.com/office/officeart/2008/layout/HorizontalMultiLevelHierarchy" loCatId="hierarchy" qsTypeId="urn:microsoft.com/office/officeart/2005/8/quickstyle/simple5" qsCatId="simple" csTypeId="urn:microsoft.com/office/officeart/2005/8/colors/accent0_2" csCatId="mainScheme" phldr="1"/>
      <dgm:spPr/>
      <dgm:t>
        <a:bodyPr/>
        <a:lstStyle/>
        <a:p>
          <a:endParaRPr lang="en-US"/>
        </a:p>
      </dgm:t>
    </dgm:pt>
    <dgm:pt modelId="{E02B2522-D203-48F7-97D9-0C26BC0C3D60}">
      <dgm:prSet phldrT="[Text]" custT="1"/>
      <dgm:spPr/>
      <dgm:t>
        <a:bodyPr/>
        <a:lstStyle/>
        <a:p>
          <a:r>
            <a:rPr lang="fa-IR" sz="2800" dirty="0">
              <a:solidFill>
                <a:schemeClr val="tx1">
                  <a:lumMod val="90000"/>
                  <a:lumOff val="10000"/>
                </a:schemeClr>
              </a:solidFill>
              <a:cs typeface="B Koodak" panose="00000700000000000000" pitchFamily="2" charset="-78"/>
            </a:rPr>
            <a:t>رده بندی</a:t>
          </a:r>
          <a:endParaRPr lang="en-US" sz="2800" dirty="0">
            <a:solidFill>
              <a:schemeClr val="tx1">
                <a:lumMod val="90000"/>
                <a:lumOff val="10000"/>
              </a:schemeClr>
            </a:solidFill>
            <a:cs typeface="B Koodak" panose="00000700000000000000" pitchFamily="2" charset="-78"/>
          </a:endParaRPr>
        </a:p>
      </dgm:t>
    </dgm:pt>
    <dgm:pt modelId="{9A7C129B-946E-420F-96C9-DD933D9D9875}" type="parTrans" cxnId="{BE777F34-C876-4006-8990-24F4E0F41533}">
      <dgm:prSet/>
      <dgm:spPr/>
      <dgm:t>
        <a:bodyPr/>
        <a:lstStyle/>
        <a:p>
          <a:endParaRPr lang="en-US"/>
        </a:p>
      </dgm:t>
    </dgm:pt>
    <dgm:pt modelId="{42E8829B-F9B8-44F4-81E7-3F1410176E6F}" type="sibTrans" cxnId="{BE777F34-C876-4006-8990-24F4E0F41533}">
      <dgm:prSet/>
      <dgm:spPr/>
      <dgm:t>
        <a:bodyPr/>
        <a:lstStyle/>
        <a:p>
          <a:endParaRPr lang="en-US"/>
        </a:p>
      </dgm:t>
    </dgm:pt>
    <dgm:pt modelId="{1A5B1D12-254F-40D3-BF06-1EFABC9B75E7}">
      <dgm:prSet phldrT="[Text]" custT="1"/>
      <dgm:spPr>
        <a:solidFill>
          <a:srgbClr val="5983A0"/>
        </a:solidFill>
      </dgm:spPr>
      <dgm:t>
        <a:bodyPr/>
        <a:lstStyle/>
        <a:p>
          <a:r>
            <a:rPr lang="fa-IR" sz="2800" u="none" dirty="0">
              <a:solidFill>
                <a:schemeClr val="tx1">
                  <a:lumMod val="90000"/>
                  <a:lumOff val="10000"/>
                </a:schemeClr>
              </a:solidFill>
              <a:cs typeface="B Koodak" panose="00000700000000000000" pitchFamily="2" charset="-78"/>
            </a:rPr>
            <a:t>تحت نظارت</a:t>
          </a:r>
          <a:endParaRPr lang="en-US" sz="2800" u="none" dirty="0">
            <a:solidFill>
              <a:schemeClr val="tx1">
                <a:lumMod val="90000"/>
                <a:lumOff val="10000"/>
              </a:schemeClr>
            </a:solidFill>
            <a:cs typeface="B Koodak" panose="00000700000000000000" pitchFamily="2" charset="-78"/>
          </a:endParaRPr>
        </a:p>
      </dgm:t>
    </dgm:pt>
    <dgm:pt modelId="{AF87F09C-C0EB-408C-BFBA-D085E54D2DC2}" type="parTrans" cxnId="{75CB5F1E-B2E2-4F9F-AB6F-C5BC91F6308F}">
      <dgm:prSet/>
      <dgm:spPr/>
      <dgm:t>
        <a:bodyPr/>
        <a:lstStyle/>
        <a:p>
          <a:endParaRPr lang="en-US" dirty="0"/>
        </a:p>
      </dgm:t>
    </dgm:pt>
    <dgm:pt modelId="{571CCD31-C2C1-4002-8382-32B96339AAFC}" type="sibTrans" cxnId="{75CB5F1E-B2E2-4F9F-AB6F-C5BC91F6308F}">
      <dgm:prSet/>
      <dgm:spPr/>
      <dgm:t>
        <a:bodyPr/>
        <a:lstStyle/>
        <a:p>
          <a:endParaRPr lang="en-US"/>
        </a:p>
      </dgm:t>
    </dgm:pt>
    <dgm:pt modelId="{1AB49A6B-3D3F-42F4-A56C-A31CEF9E7F53}">
      <dgm:prSet phldrT="[Text]" custT="1"/>
      <dgm:spPr/>
      <dgm:t>
        <a:bodyPr/>
        <a:lstStyle/>
        <a:p>
          <a:r>
            <a:rPr lang="fa-IR" sz="2800" dirty="0">
              <a:solidFill>
                <a:schemeClr val="tx1">
                  <a:lumMod val="90000"/>
                  <a:lumOff val="10000"/>
                </a:schemeClr>
              </a:solidFill>
              <a:cs typeface="B Koodak" panose="00000700000000000000" pitchFamily="2" charset="-78"/>
            </a:rPr>
            <a:t>رگرسیون</a:t>
          </a:r>
          <a:endParaRPr lang="en-US" sz="2800" dirty="0">
            <a:solidFill>
              <a:schemeClr val="tx1">
                <a:lumMod val="90000"/>
                <a:lumOff val="10000"/>
              </a:schemeClr>
            </a:solidFill>
            <a:cs typeface="B Koodak" panose="00000700000000000000" pitchFamily="2" charset="-78"/>
          </a:endParaRPr>
        </a:p>
      </dgm:t>
    </dgm:pt>
    <dgm:pt modelId="{B655F622-CF7D-4F76-BDA6-6E897F61AB50}" type="parTrans" cxnId="{BB065B82-41B7-4853-8DA7-8CC2A757CBED}">
      <dgm:prSet/>
      <dgm:spPr/>
      <dgm:t>
        <a:bodyPr/>
        <a:lstStyle/>
        <a:p>
          <a:endParaRPr lang="en-US" dirty="0"/>
        </a:p>
      </dgm:t>
    </dgm:pt>
    <dgm:pt modelId="{7FEF881C-E5A9-4383-A9CB-F1D4A474086F}" type="sibTrans" cxnId="{BB065B82-41B7-4853-8DA7-8CC2A757CBED}">
      <dgm:prSet/>
      <dgm:spPr/>
      <dgm:t>
        <a:bodyPr/>
        <a:lstStyle/>
        <a:p>
          <a:endParaRPr lang="en-US"/>
        </a:p>
      </dgm:t>
    </dgm:pt>
    <dgm:pt modelId="{16779594-D84F-4FE6-AA75-88A780B02D83}">
      <dgm:prSet phldrT="[Text]" custT="1"/>
      <dgm:spPr>
        <a:solidFill>
          <a:schemeClr val="accent1">
            <a:lumMod val="60000"/>
            <a:lumOff val="40000"/>
          </a:schemeClr>
        </a:solidFill>
      </dgm:spPr>
      <dgm:t>
        <a:bodyPr/>
        <a:lstStyle/>
        <a:p>
          <a:r>
            <a:rPr lang="fa-IR" sz="3600" dirty="0">
              <a:solidFill>
                <a:schemeClr val="tx1">
                  <a:lumMod val="90000"/>
                  <a:lumOff val="10000"/>
                </a:schemeClr>
              </a:solidFill>
              <a:cs typeface="B Koodak" panose="00000700000000000000" pitchFamily="2" charset="-78"/>
            </a:rPr>
            <a:t>دسته بندی</a:t>
          </a:r>
          <a:endParaRPr lang="en-US" sz="3600" dirty="0">
            <a:solidFill>
              <a:schemeClr val="tx1">
                <a:lumMod val="90000"/>
                <a:lumOff val="10000"/>
              </a:schemeClr>
            </a:solidFill>
            <a:cs typeface="B Koodak" panose="00000700000000000000" pitchFamily="2" charset="-78"/>
          </a:endParaRPr>
        </a:p>
      </dgm:t>
    </dgm:pt>
    <dgm:pt modelId="{D394F364-B25E-47B5-AD03-A951BF25760C}" type="parTrans" cxnId="{8105011E-7E6D-4C24-A9E7-EDD01C5AC563}">
      <dgm:prSet/>
      <dgm:spPr/>
      <dgm:t>
        <a:bodyPr/>
        <a:lstStyle/>
        <a:p>
          <a:endParaRPr lang="en-US" dirty="0"/>
        </a:p>
      </dgm:t>
    </dgm:pt>
    <dgm:pt modelId="{2B0CB18A-43B5-4A5A-A98C-7BC7594DE372}" type="sibTrans" cxnId="{8105011E-7E6D-4C24-A9E7-EDD01C5AC563}">
      <dgm:prSet/>
      <dgm:spPr/>
      <dgm:t>
        <a:bodyPr/>
        <a:lstStyle/>
        <a:p>
          <a:endParaRPr lang="en-US"/>
        </a:p>
      </dgm:t>
    </dgm:pt>
    <dgm:pt modelId="{723A5B77-F53E-47E7-8B4C-42919B5DEE28}">
      <dgm:prSet phldrT="[Text]" custT="1"/>
      <dgm:spPr>
        <a:solidFill>
          <a:srgbClr val="618CAA"/>
        </a:solidFill>
      </dgm:spPr>
      <dgm:t>
        <a:bodyPr/>
        <a:lstStyle/>
        <a:p>
          <a:r>
            <a:rPr lang="fa-IR" sz="2800" dirty="0">
              <a:solidFill>
                <a:schemeClr val="tx1">
                  <a:lumMod val="90000"/>
                  <a:lumOff val="10000"/>
                </a:schemeClr>
              </a:solidFill>
              <a:cs typeface="B Koodak" panose="00000700000000000000" pitchFamily="2" charset="-78"/>
            </a:rPr>
            <a:t>بدون</a:t>
          </a:r>
          <a:r>
            <a:rPr lang="fa-IR" sz="2800" baseline="0" dirty="0">
              <a:solidFill>
                <a:schemeClr val="tx1">
                  <a:lumMod val="90000"/>
                  <a:lumOff val="10000"/>
                </a:schemeClr>
              </a:solidFill>
              <a:cs typeface="B Koodak" panose="00000700000000000000" pitchFamily="2" charset="-78"/>
            </a:rPr>
            <a:t> نظارت</a:t>
          </a:r>
          <a:endParaRPr lang="en-US" sz="2800" dirty="0">
            <a:solidFill>
              <a:schemeClr val="tx1">
                <a:lumMod val="90000"/>
                <a:lumOff val="10000"/>
              </a:schemeClr>
            </a:solidFill>
            <a:cs typeface="B Koodak" panose="00000700000000000000" pitchFamily="2" charset="-78"/>
          </a:endParaRPr>
        </a:p>
      </dgm:t>
    </dgm:pt>
    <dgm:pt modelId="{76ED4107-6BD9-4D8D-9155-0EFE93B4D456}" type="parTrans" cxnId="{44884703-8FAF-4904-9E32-3AA69800DC92}">
      <dgm:prSet/>
      <dgm:spPr/>
      <dgm:t>
        <a:bodyPr/>
        <a:lstStyle/>
        <a:p>
          <a:endParaRPr lang="en-US" dirty="0"/>
        </a:p>
      </dgm:t>
    </dgm:pt>
    <dgm:pt modelId="{32DD741B-7F12-4D14-B6DE-A36E8387B565}" type="sibTrans" cxnId="{44884703-8FAF-4904-9E32-3AA69800DC92}">
      <dgm:prSet/>
      <dgm:spPr/>
      <dgm:t>
        <a:bodyPr/>
        <a:lstStyle/>
        <a:p>
          <a:endParaRPr lang="en-US"/>
        </a:p>
      </dgm:t>
    </dgm:pt>
    <dgm:pt modelId="{F7CE79F7-BCB2-4E65-808A-29848C363D8F}">
      <dgm:prSet phldrT="[Text]" custT="1"/>
      <dgm:spPr>
        <a:solidFill>
          <a:srgbClr val="5983A0"/>
        </a:solidFill>
      </dgm:spPr>
      <dgm:t>
        <a:bodyPr/>
        <a:lstStyle/>
        <a:p>
          <a:r>
            <a:rPr lang="fa-IR" sz="2800" dirty="0">
              <a:solidFill>
                <a:schemeClr val="tx1">
                  <a:lumMod val="90000"/>
                  <a:lumOff val="10000"/>
                </a:schemeClr>
              </a:solidFill>
              <a:cs typeface="B Koodak" panose="00000700000000000000" pitchFamily="2" charset="-78"/>
            </a:rPr>
            <a:t>خوشه بندی </a:t>
          </a:r>
          <a:endParaRPr lang="en-US" sz="2800" dirty="0">
            <a:solidFill>
              <a:schemeClr val="tx1">
                <a:lumMod val="90000"/>
                <a:lumOff val="10000"/>
              </a:schemeClr>
            </a:solidFill>
            <a:cs typeface="B Koodak" panose="00000700000000000000" pitchFamily="2" charset="-78"/>
          </a:endParaRPr>
        </a:p>
      </dgm:t>
    </dgm:pt>
    <dgm:pt modelId="{3A042591-8314-4172-B1F8-A84D75FDC5C6}" type="parTrans" cxnId="{C10B5A15-4EE1-4ACC-840A-09DB19C375ED}">
      <dgm:prSet/>
      <dgm:spPr/>
      <dgm:t>
        <a:bodyPr/>
        <a:lstStyle/>
        <a:p>
          <a:endParaRPr lang="en-US" dirty="0"/>
        </a:p>
      </dgm:t>
    </dgm:pt>
    <dgm:pt modelId="{0C2343E4-8EE2-4EFF-8C17-9DDE74AF05AD}" type="sibTrans" cxnId="{C10B5A15-4EE1-4ACC-840A-09DB19C375ED}">
      <dgm:prSet/>
      <dgm:spPr/>
      <dgm:t>
        <a:bodyPr/>
        <a:lstStyle/>
        <a:p>
          <a:endParaRPr lang="en-US"/>
        </a:p>
      </dgm:t>
    </dgm:pt>
    <dgm:pt modelId="{856C3CB5-4A47-4727-BDC5-F83E772199BB}" type="pres">
      <dgm:prSet presAssocID="{69C43C61-3A81-447E-849A-2C7DB7C3FE06}" presName="Name0" presStyleCnt="0">
        <dgm:presLayoutVars>
          <dgm:chPref val="1"/>
          <dgm:dir/>
          <dgm:animOne val="branch"/>
          <dgm:animLvl val="lvl"/>
          <dgm:resizeHandles val="exact"/>
        </dgm:presLayoutVars>
      </dgm:prSet>
      <dgm:spPr/>
    </dgm:pt>
    <dgm:pt modelId="{24704AFD-C5EB-4B20-869C-543F23EF2D63}" type="pres">
      <dgm:prSet presAssocID="{E02B2522-D203-48F7-97D9-0C26BC0C3D60}" presName="root1" presStyleCnt="0"/>
      <dgm:spPr/>
    </dgm:pt>
    <dgm:pt modelId="{EF784EB6-2F42-4BE1-97C2-4BE2FB29A53A}" type="pres">
      <dgm:prSet presAssocID="{E02B2522-D203-48F7-97D9-0C26BC0C3D60}" presName="LevelOneTextNode" presStyleLbl="node0" presStyleIdx="0" presStyleCnt="1">
        <dgm:presLayoutVars>
          <dgm:chPref val="3"/>
        </dgm:presLayoutVars>
      </dgm:prSet>
      <dgm:spPr/>
    </dgm:pt>
    <dgm:pt modelId="{18B0B969-DC2E-4248-A61F-417AB7E67653}" type="pres">
      <dgm:prSet presAssocID="{E02B2522-D203-48F7-97D9-0C26BC0C3D60}" presName="level2hierChild" presStyleCnt="0"/>
      <dgm:spPr/>
    </dgm:pt>
    <dgm:pt modelId="{2DB1152C-0CF5-495C-A4BF-8571BF56DC92}" type="pres">
      <dgm:prSet presAssocID="{AF87F09C-C0EB-408C-BFBA-D085E54D2DC2}" presName="conn2-1" presStyleLbl="parChTrans1D2" presStyleIdx="0" presStyleCnt="2"/>
      <dgm:spPr/>
    </dgm:pt>
    <dgm:pt modelId="{8B641C78-7D5A-43C9-9686-67352CD8E4C0}" type="pres">
      <dgm:prSet presAssocID="{AF87F09C-C0EB-408C-BFBA-D085E54D2DC2}" presName="connTx" presStyleLbl="parChTrans1D2" presStyleIdx="0" presStyleCnt="2"/>
      <dgm:spPr/>
    </dgm:pt>
    <dgm:pt modelId="{1DD67893-A8E1-45C6-A183-318D90CA078D}" type="pres">
      <dgm:prSet presAssocID="{1A5B1D12-254F-40D3-BF06-1EFABC9B75E7}" presName="root2" presStyleCnt="0"/>
      <dgm:spPr/>
    </dgm:pt>
    <dgm:pt modelId="{F30D5A7C-F056-4060-9BBF-FE8C4BD1A410}" type="pres">
      <dgm:prSet presAssocID="{1A5B1D12-254F-40D3-BF06-1EFABC9B75E7}" presName="LevelTwoTextNode" presStyleLbl="node2" presStyleIdx="0" presStyleCnt="2">
        <dgm:presLayoutVars>
          <dgm:chPref val="3"/>
        </dgm:presLayoutVars>
      </dgm:prSet>
      <dgm:spPr/>
    </dgm:pt>
    <dgm:pt modelId="{0E9EFFE1-4AC7-4347-B1C0-89198523AEFF}" type="pres">
      <dgm:prSet presAssocID="{1A5B1D12-254F-40D3-BF06-1EFABC9B75E7}" presName="level3hierChild" presStyleCnt="0"/>
      <dgm:spPr/>
    </dgm:pt>
    <dgm:pt modelId="{1829321A-34B1-4C82-B372-88D934A3A1A8}" type="pres">
      <dgm:prSet presAssocID="{B655F622-CF7D-4F76-BDA6-6E897F61AB50}" presName="conn2-1" presStyleLbl="parChTrans1D3" presStyleIdx="0" presStyleCnt="3"/>
      <dgm:spPr/>
    </dgm:pt>
    <dgm:pt modelId="{4A88DDA6-A6EC-43E9-AFC3-1EA45B2FF7FB}" type="pres">
      <dgm:prSet presAssocID="{B655F622-CF7D-4F76-BDA6-6E897F61AB50}" presName="connTx" presStyleLbl="parChTrans1D3" presStyleIdx="0" presStyleCnt="3"/>
      <dgm:spPr/>
    </dgm:pt>
    <dgm:pt modelId="{26C6754B-147B-4C42-9C69-8E181B45E308}" type="pres">
      <dgm:prSet presAssocID="{1AB49A6B-3D3F-42F4-A56C-A31CEF9E7F53}" presName="root2" presStyleCnt="0"/>
      <dgm:spPr/>
    </dgm:pt>
    <dgm:pt modelId="{108BAFBD-767D-4775-A75A-7B82F029076D}" type="pres">
      <dgm:prSet presAssocID="{1AB49A6B-3D3F-42F4-A56C-A31CEF9E7F53}" presName="LevelTwoTextNode" presStyleLbl="node3" presStyleIdx="0" presStyleCnt="3">
        <dgm:presLayoutVars>
          <dgm:chPref val="3"/>
        </dgm:presLayoutVars>
      </dgm:prSet>
      <dgm:spPr/>
    </dgm:pt>
    <dgm:pt modelId="{05507161-F809-4659-AEB9-985E5B1210B1}" type="pres">
      <dgm:prSet presAssocID="{1AB49A6B-3D3F-42F4-A56C-A31CEF9E7F53}" presName="level3hierChild" presStyleCnt="0"/>
      <dgm:spPr/>
    </dgm:pt>
    <dgm:pt modelId="{60CA0FE5-2AEF-4A93-B5EC-56AD3B8F6A9A}" type="pres">
      <dgm:prSet presAssocID="{D394F364-B25E-47B5-AD03-A951BF25760C}" presName="conn2-1" presStyleLbl="parChTrans1D3" presStyleIdx="1" presStyleCnt="3"/>
      <dgm:spPr/>
    </dgm:pt>
    <dgm:pt modelId="{CE2B2790-32BC-42EC-B034-174B074D1117}" type="pres">
      <dgm:prSet presAssocID="{D394F364-B25E-47B5-AD03-A951BF25760C}" presName="connTx" presStyleLbl="parChTrans1D3" presStyleIdx="1" presStyleCnt="3"/>
      <dgm:spPr/>
    </dgm:pt>
    <dgm:pt modelId="{1A9DC980-8800-40F6-9785-0003188A7BB7}" type="pres">
      <dgm:prSet presAssocID="{16779594-D84F-4FE6-AA75-88A780B02D83}" presName="root2" presStyleCnt="0"/>
      <dgm:spPr/>
    </dgm:pt>
    <dgm:pt modelId="{4DE567C9-D8F9-4229-93BE-29C687870948}" type="pres">
      <dgm:prSet presAssocID="{16779594-D84F-4FE6-AA75-88A780B02D83}" presName="LevelTwoTextNode" presStyleLbl="node3" presStyleIdx="1" presStyleCnt="3">
        <dgm:presLayoutVars>
          <dgm:chPref val="3"/>
        </dgm:presLayoutVars>
      </dgm:prSet>
      <dgm:spPr/>
    </dgm:pt>
    <dgm:pt modelId="{27173666-9D37-4AFF-BE5D-076C6A1C1660}" type="pres">
      <dgm:prSet presAssocID="{16779594-D84F-4FE6-AA75-88A780B02D83}" presName="level3hierChild" presStyleCnt="0"/>
      <dgm:spPr/>
    </dgm:pt>
    <dgm:pt modelId="{7BCA08E8-CA02-4654-A896-9642CF40E902}" type="pres">
      <dgm:prSet presAssocID="{76ED4107-6BD9-4D8D-9155-0EFE93B4D456}" presName="conn2-1" presStyleLbl="parChTrans1D2" presStyleIdx="1" presStyleCnt="2"/>
      <dgm:spPr/>
    </dgm:pt>
    <dgm:pt modelId="{651CA84C-3221-4B74-BC98-285B73547DE2}" type="pres">
      <dgm:prSet presAssocID="{76ED4107-6BD9-4D8D-9155-0EFE93B4D456}" presName="connTx" presStyleLbl="parChTrans1D2" presStyleIdx="1" presStyleCnt="2"/>
      <dgm:spPr/>
    </dgm:pt>
    <dgm:pt modelId="{5B5168A4-7F02-4723-B853-F89551E431E6}" type="pres">
      <dgm:prSet presAssocID="{723A5B77-F53E-47E7-8B4C-42919B5DEE28}" presName="root2" presStyleCnt="0"/>
      <dgm:spPr/>
    </dgm:pt>
    <dgm:pt modelId="{E56FB538-AB11-48B3-871C-D4C85A1077EB}" type="pres">
      <dgm:prSet presAssocID="{723A5B77-F53E-47E7-8B4C-42919B5DEE28}" presName="LevelTwoTextNode" presStyleLbl="node2" presStyleIdx="1" presStyleCnt="2">
        <dgm:presLayoutVars>
          <dgm:chPref val="3"/>
        </dgm:presLayoutVars>
      </dgm:prSet>
      <dgm:spPr/>
    </dgm:pt>
    <dgm:pt modelId="{3D0952AC-0435-4337-92C1-F17286B4A842}" type="pres">
      <dgm:prSet presAssocID="{723A5B77-F53E-47E7-8B4C-42919B5DEE28}" presName="level3hierChild" presStyleCnt="0"/>
      <dgm:spPr/>
    </dgm:pt>
    <dgm:pt modelId="{42B2B9F0-8988-4DE9-A3C1-D0540E670263}" type="pres">
      <dgm:prSet presAssocID="{3A042591-8314-4172-B1F8-A84D75FDC5C6}" presName="conn2-1" presStyleLbl="parChTrans1D3" presStyleIdx="2" presStyleCnt="3"/>
      <dgm:spPr/>
    </dgm:pt>
    <dgm:pt modelId="{18123924-3073-47A5-97E1-5E495121BA58}" type="pres">
      <dgm:prSet presAssocID="{3A042591-8314-4172-B1F8-A84D75FDC5C6}" presName="connTx" presStyleLbl="parChTrans1D3" presStyleIdx="2" presStyleCnt="3"/>
      <dgm:spPr/>
    </dgm:pt>
    <dgm:pt modelId="{9018BFD2-A892-4379-BEFB-5DC4E41410A8}" type="pres">
      <dgm:prSet presAssocID="{F7CE79F7-BCB2-4E65-808A-29848C363D8F}" presName="root2" presStyleCnt="0"/>
      <dgm:spPr/>
    </dgm:pt>
    <dgm:pt modelId="{E62B484A-89D3-4AB5-9494-D14D7D6A6C6E}" type="pres">
      <dgm:prSet presAssocID="{F7CE79F7-BCB2-4E65-808A-29848C363D8F}" presName="LevelTwoTextNode" presStyleLbl="node3" presStyleIdx="2" presStyleCnt="3">
        <dgm:presLayoutVars>
          <dgm:chPref val="3"/>
        </dgm:presLayoutVars>
      </dgm:prSet>
      <dgm:spPr/>
    </dgm:pt>
    <dgm:pt modelId="{159F583F-64B2-4FBD-89B0-4E259A84F00C}" type="pres">
      <dgm:prSet presAssocID="{F7CE79F7-BCB2-4E65-808A-29848C363D8F}" presName="level3hierChild" presStyleCnt="0"/>
      <dgm:spPr/>
    </dgm:pt>
  </dgm:ptLst>
  <dgm:cxnLst>
    <dgm:cxn modelId="{44884703-8FAF-4904-9E32-3AA69800DC92}" srcId="{E02B2522-D203-48F7-97D9-0C26BC0C3D60}" destId="{723A5B77-F53E-47E7-8B4C-42919B5DEE28}" srcOrd="1" destOrd="0" parTransId="{76ED4107-6BD9-4D8D-9155-0EFE93B4D456}" sibTransId="{32DD741B-7F12-4D14-B6DE-A36E8387B565}"/>
    <dgm:cxn modelId="{B5E51007-761B-4AF3-B39A-2F758A29D86B}" type="presOf" srcId="{D394F364-B25E-47B5-AD03-A951BF25760C}" destId="{CE2B2790-32BC-42EC-B034-174B074D1117}" srcOrd="1" destOrd="0" presId="urn:microsoft.com/office/officeart/2008/layout/HorizontalMultiLevelHierarchy"/>
    <dgm:cxn modelId="{261D6308-FFC3-4790-B31A-6F4960FC6230}" type="presOf" srcId="{723A5B77-F53E-47E7-8B4C-42919B5DEE28}" destId="{E56FB538-AB11-48B3-871C-D4C85A1077EB}" srcOrd="0" destOrd="0" presId="urn:microsoft.com/office/officeart/2008/layout/HorizontalMultiLevelHierarchy"/>
    <dgm:cxn modelId="{0F04870D-3A99-4DD4-B9DC-6C6E04AAC87E}" type="presOf" srcId="{B655F622-CF7D-4F76-BDA6-6E897F61AB50}" destId="{1829321A-34B1-4C82-B372-88D934A3A1A8}" srcOrd="0" destOrd="0" presId="urn:microsoft.com/office/officeart/2008/layout/HorizontalMultiLevelHierarchy"/>
    <dgm:cxn modelId="{D6841810-0EB2-460B-9A59-3DA6F41A4248}" type="presOf" srcId="{D394F364-B25E-47B5-AD03-A951BF25760C}" destId="{60CA0FE5-2AEF-4A93-B5EC-56AD3B8F6A9A}" srcOrd="0" destOrd="0" presId="urn:microsoft.com/office/officeart/2008/layout/HorizontalMultiLevelHierarchy"/>
    <dgm:cxn modelId="{C10B5A15-4EE1-4ACC-840A-09DB19C375ED}" srcId="{723A5B77-F53E-47E7-8B4C-42919B5DEE28}" destId="{F7CE79F7-BCB2-4E65-808A-29848C363D8F}" srcOrd="0" destOrd="0" parTransId="{3A042591-8314-4172-B1F8-A84D75FDC5C6}" sibTransId="{0C2343E4-8EE2-4EFF-8C17-9DDE74AF05AD}"/>
    <dgm:cxn modelId="{8105011E-7E6D-4C24-A9E7-EDD01C5AC563}" srcId="{1A5B1D12-254F-40D3-BF06-1EFABC9B75E7}" destId="{16779594-D84F-4FE6-AA75-88A780B02D83}" srcOrd="1" destOrd="0" parTransId="{D394F364-B25E-47B5-AD03-A951BF25760C}" sibTransId="{2B0CB18A-43B5-4A5A-A98C-7BC7594DE372}"/>
    <dgm:cxn modelId="{75CB5F1E-B2E2-4F9F-AB6F-C5BC91F6308F}" srcId="{E02B2522-D203-48F7-97D9-0C26BC0C3D60}" destId="{1A5B1D12-254F-40D3-BF06-1EFABC9B75E7}" srcOrd="0" destOrd="0" parTransId="{AF87F09C-C0EB-408C-BFBA-D085E54D2DC2}" sibTransId="{571CCD31-C2C1-4002-8382-32B96339AAFC}"/>
    <dgm:cxn modelId="{AD2D1228-FBA2-437C-878A-F2B33E4961AF}" type="presOf" srcId="{76ED4107-6BD9-4D8D-9155-0EFE93B4D456}" destId="{651CA84C-3221-4B74-BC98-285B73547DE2}" srcOrd="1" destOrd="0" presId="urn:microsoft.com/office/officeart/2008/layout/HorizontalMultiLevelHierarchy"/>
    <dgm:cxn modelId="{AE5BBF2A-9D61-4DF4-87A9-D133962D67C5}" type="presOf" srcId="{AF87F09C-C0EB-408C-BFBA-D085E54D2DC2}" destId="{8B641C78-7D5A-43C9-9686-67352CD8E4C0}" srcOrd="1" destOrd="0" presId="urn:microsoft.com/office/officeart/2008/layout/HorizontalMultiLevelHierarchy"/>
    <dgm:cxn modelId="{FCE1C32C-4F45-4869-BAA3-78A1C8A9927D}" type="presOf" srcId="{3A042591-8314-4172-B1F8-A84D75FDC5C6}" destId="{18123924-3073-47A5-97E1-5E495121BA58}" srcOrd="1" destOrd="0" presId="urn:microsoft.com/office/officeart/2008/layout/HorizontalMultiLevelHierarchy"/>
    <dgm:cxn modelId="{0018EE2D-7DBD-4C48-B838-A39FE2DFBE92}" type="presOf" srcId="{F7CE79F7-BCB2-4E65-808A-29848C363D8F}" destId="{E62B484A-89D3-4AB5-9494-D14D7D6A6C6E}" srcOrd="0" destOrd="0" presId="urn:microsoft.com/office/officeart/2008/layout/HorizontalMultiLevelHierarchy"/>
    <dgm:cxn modelId="{BE777F34-C876-4006-8990-24F4E0F41533}" srcId="{69C43C61-3A81-447E-849A-2C7DB7C3FE06}" destId="{E02B2522-D203-48F7-97D9-0C26BC0C3D60}" srcOrd="0" destOrd="0" parTransId="{9A7C129B-946E-420F-96C9-DD933D9D9875}" sibTransId="{42E8829B-F9B8-44F4-81E7-3F1410176E6F}"/>
    <dgm:cxn modelId="{92303036-4DAD-48C6-860D-EE7F71340487}" type="presOf" srcId="{16779594-D84F-4FE6-AA75-88A780B02D83}" destId="{4DE567C9-D8F9-4229-93BE-29C687870948}" srcOrd="0" destOrd="0" presId="urn:microsoft.com/office/officeart/2008/layout/HorizontalMultiLevelHierarchy"/>
    <dgm:cxn modelId="{91779340-81CF-404A-9FA0-5D09A6E6C902}" type="presOf" srcId="{1A5B1D12-254F-40D3-BF06-1EFABC9B75E7}" destId="{F30D5A7C-F056-4060-9BBF-FE8C4BD1A410}" srcOrd="0" destOrd="0" presId="urn:microsoft.com/office/officeart/2008/layout/HorizontalMultiLevelHierarchy"/>
    <dgm:cxn modelId="{959D7E62-D2B6-4344-8C57-15F68A9B6D93}" type="presOf" srcId="{3A042591-8314-4172-B1F8-A84D75FDC5C6}" destId="{42B2B9F0-8988-4DE9-A3C1-D0540E670263}" srcOrd="0" destOrd="0" presId="urn:microsoft.com/office/officeart/2008/layout/HorizontalMultiLevelHierarchy"/>
    <dgm:cxn modelId="{BB065B82-41B7-4853-8DA7-8CC2A757CBED}" srcId="{1A5B1D12-254F-40D3-BF06-1EFABC9B75E7}" destId="{1AB49A6B-3D3F-42F4-A56C-A31CEF9E7F53}" srcOrd="0" destOrd="0" parTransId="{B655F622-CF7D-4F76-BDA6-6E897F61AB50}" sibTransId="{7FEF881C-E5A9-4383-A9CB-F1D4A474086F}"/>
    <dgm:cxn modelId="{2E77B986-CF7F-4B15-A998-6EBDC8ABAFA8}" type="presOf" srcId="{69C43C61-3A81-447E-849A-2C7DB7C3FE06}" destId="{856C3CB5-4A47-4727-BDC5-F83E772199BB}" srcOrd="0" destOrd="0" presId="urn:microsoft.com/office/officeart/2008/layout/HorizontalMultiLevelHierarchy"/>
    <dgm:cxn modelId="{ED69D5C2-35E7-4300-843D-322741EFDA96}" type="presOf" srcId="{1AB49A6B-3D3F-42F4-A56C-A31CEF9E7F53}" destId="{108BAFBD-767D-4775-A75A-7B82F029076D}" srcOrd="0" destOrd="0" presId="urn:microsoft.com/office/officeart/2008/layout/HorizontalMultiLevelHierarchy"/>
    <dgm:cxn modelId="{DBD923D6-D4D1-4F3B-9F47-BBA9E0A253BF}" type="presOf" srcId="{E02B2522-D203-48F7-97D9-0C26BC0C3D60}" destId="{EF784EB6-2F42-4BE1-97C2-4BE2FB29A53A}" srcOrd="0" destOrd="0" presId="urn:microsoft.com/office/officeart/2008/layout/HorizontalMultiLevelHierarchy"/>
    <dgm:cxn modelId="{FA7795DE-5A7A-4E7D-B78C-9B9E8D42FFD1}" type="presOf" srcId="{76ED4107-6BD9-4D8D-9155-0EFE93B4D456}" destId="{7BCA08E8-CA02-4654-A896-9642CF40E902}" srcOrd="0" destOrd="0" presId="urn:microsoft.com/office/officeart/2008/layout/HorizontalMultiLevelHierarchy"/>
    <dgm:cxn modelId="{6D4805E7-F36D-4A9B-A129-030126206CA0}" type="presOf" srcId="{B655F622-CF7D-4F76-BDA6-6E897F61AB50}" destId="{4A88DDA6-A6EC-43E9-AFC3-1EA45B2FF7FB}" srcOrd="1" destOrd="0" presId="urn:microsoft.com/office/officeart/2008/layout/HorizontalMultiLevelHierarchy"/>
    <dgm:cxn modelId="{A5495CFF-ADCD-487C-BD76-82AAF390926C}" type="presOf" srcId="{AF87F09C-C0EB-408C-BFBA-D085E54D2DC2}" destId="{2DB1152C-0CF5-495C-A4BF-8571BF56DC92}" srcOrd="0" destOrd="0" presId="urn:microsoft.com/office/officeart/2008/layout/HorizontalMultiLevelHierarchy"/>
    <dgm:cxn modelId="{4EB9FFF8-0660-40BA-A2FA-A2B98DAE7B93}" type="presParOf" srcId="{856C3CB5-4A47-4727-BDC5-F83E772199BB}" destId="{24704AFD-C5EB-4B20-869C-543F23EF2D63}" srcOrd="0" destOrd="0" presId="urn:microsoft.com/office/officeart/2008/layout/HorizontalMultiLevelHierarchy"/>
    <dgm:cxn modelId="{A79DE935-B11F-4E2A-A986-1ECD39368F6B}" type="presParOf" srcId="{24704AFD-C5EB-4B20-869C-543F23EF2D63}" destId="{EF784EB6-2F42-4BE1-97C2-4BE2FB29A53A}" srcOrd="0" destOrd="0" presId="urn:microsoft.com/office/officeart/2008/layout/HorizontalMultiLevelHierarchy"/>
    <dgm:cxn modelId="{1B304881-A694-427D-9747-6899460ADEE0}" type="presParOf" srcId="{24704AFD-C5EB-4B20-869C-543F23EF2D63}" destId="{18B0B969-DC2E-4248-A61F-417AB7E67653}" srcOrd="1" destOrd="0" presId="urn:microsoft.com/office/officeart/2008/layout/HorizontalMultiLevelHierarchy"/>
    <dgm:cxn modelId="{A4F45E35-928C-4263-8A9B-ACEDC3E432BC}" type="presParOf" srcId="{18B0B969-DC2E-4248-A61F-417AB7E67653}" destId="{2DB1152C-0CF5-495C-A4BF-8571BF56DC92}" srcOrd="0" destOrd="0" presId="urn:microsoft.com/office/officeart/2008/layout/HorizontalMultiLevelHierarchy"/>
    <dgm:cxn modelId="{59E4D3FA-DD02-485F-AC63-2FDCD21F6B92}" type="presParOf" srcId="{2DB1152C-0CF5-495C-A4BF-8571BF56DC92}" destId="{8B641C78-7D5A-43C9-9686-67352CD8E4C0}" srcOrd="0" destOrd="0" presId="urn:microsoft.com/office/officeart/2008/layout/HorizontalMultiLevelHierarchy"/>
    <dgm:cxn modelId="{FB3083BB-CDFA-4402-B08B-B02DFE132CFC}" type="presParOf" srcId="{18B0B969-DC2E-4248-A61F-417AB7E67653}" destId="{1DD67893-A8E1-45C6-A183-318D90CA078D}" srcOrd="1" destOrd="0" presId="urn:microsoft.com/office/officeart/2008/layout/HorizontalMultiLevelHierarchy"/>
    <dgm:cxn modelId="{801B8E1B-7232-493C-B151-117B1E575D24}" type="presParOf" srcId="{1DD67893-A8E1-45C6-A183-318D90CA078D}" destId="{F30D5A7C-F056-4060-9BBF-FE8C4BD1A410}" srcOrd="0" destOrd="0" presId="urn:microsoft.com/office/officeart/2008/layout/HorizontalMultiLevelHierarchy"/>
    <dgm:cxn modelId="{4B815E47-D250-45C7-9F51-7FA16AA25AD2}" type="presParOf" srcId="{1DD67893-A8E1-45C6-A183-318D90CA078D}" destId="{0E9EFFE1-4AC7-4347-B1C0-89198523AEFF}" srcOrd="1" destOrd="0" presId="urn:microsoft.com/office/officeart/2008/layout/HorizontalMultiLevelHierarchy"/>
    <dgm:cxn modelId="{BE974847-8CE5-4F77-AC28-05557A84B195}" type="presParOf" srcId="{0E9EFFE1-4AC7-4347-B1C0-89198523AEFF}" destId="{1829321A-34B1-4C82-B372-88D934A3A1A8}" srcOrd="0" destOrd="0" presId="urn:microsoft.com/office/officeart/2008/layout/HorizontalMultiLevelHierarchy"/>
    <dgm:cxn modelId="{37B719A4-73D7-4771-AFC7-0AB8696B7476}" type="presParOf" srcId="{1829321A-34B1-4C82-B372-88D934A3A1A8}" destId="{4A88DDA6-A6EC-43E9-AFC3-1EA45B2FF7FB}" srcOrd="0" destOrd="0" presId="urn:microsoft.com/office/officeart/2008/layout/HorizontalMultiLevelHierarchy"/>
    <dgm:cxn modelId="{56EACC21-D381-4E5D-AFC5-FBDD05B33951}" type="presParOf" srcId="{0E9EFFE1-4AC7-4347-B1C0-89198523AEFF}" destId="{26C6754B-147B-4C42-9C69-8E181B45E308}" srcOrd="1" destOrd="0" presId="urn:microsoft.com/office/officeart/2008/layout/HorizontalMultiLevelHierarchy"/>
    <dgm:cxn modelId="{704C7C74-64D7-4DCB-8B5E-7DFFA2FFDD17}" type="presParOf" srcId="{26C6754B-147B-4C42-9C69-8E181B45E308}" destId="{108BAFBD-767D-4775-A75A-7B82F029076D}" srcOrd="0" destOrd="0" presId="urn:microsoft.com/office/officeart/2008/layout/HorizontalMultiLevelHierarchy"/>
    <dgm:cxn modelId="{6448AE16-F548-498D-94CB-13EEA49F98E4}" type="presParOf" srcId="{26C6754B-147B-4C42-9C69-8E181B45E308}" destId="{05507161-F809-4659-AEB9-985E5B1210B1}" srcOrd="1" destOrd="0" presId="urn:microsoft.com/office/officeart/2008/layout/HorizontalMultiLevelHierarchy"/>
    <dgm:cxn modelId="{0B37A031-18F5-4CD7-AD8F-ADEDEF86A561}" type="presParOf" srcId="{0E9EFFE1-4AC7-4347-B1C0-89198523AEFF}" destId="{60CA0FE5-2AEF-4A93-B5EC-56AD3B8F6A9A}" srcOrd="2" destOrd="0" presId="urn:microsoft.com/office/officeart/2008/layout/HorizontalMultiLevelHierarchy"/>
    <dgm:cxn modelId="{743F778C-564C-4F56-8507-EC628CE01840}" type="presParOf" srcId="{60CA0FE5-2AEF-4A93-B5EC-56AD3B8F6A9A}" destId="{CE2B2790-32BC-42EC-B034-174B074D1117}" srcOrd="0" destOrd="0" presId="urn:microsoft.com/office/officeart/2008/layout/HorizontalMultiLevelHierarchy"/>
    <dgm:cxn modelId="{0913B626-EC1D-4049-B433-192F70945936}" type="presParOf" srcId="{0E9EFFE1-4AC7-4347-B1C0-89198523AEFF}" destId="{1A9DC980-8800-40F6-9785-0003188A7BB7}" srcOrd="3" destOrd="0" presId="urn:microsoft.com/office/officeart/2008/layout/HorizontalMultiLevelHierarchy"/>
    <dgm:cxn modelId="{DF1CD0F4-6FE7-4E53-9142-47BD0676DC0E}" type="presParOf" srcId="{1A9DC980-8800-40F6-9785-0003188A7BB7}" destId="{4DE567C9-D8F9-4229-93BE-29C687870948}" srcOrd="0" destOrd="0" presId="urn:microsoft.com/office/officeart/2008/layout/HorizontalMultiLevelHierarchy"/>
    <dgm:cxn modelId="{54A4AEA4-3912-4620-A2FC-A10A6B5009C2}" type="presParOf" srcId="{1A9DC980-8800-40F6-9785-0003188A7BB7}" destId="{27173666-9D37-4AFF-BE5D-076C6A1C1660}" srcOrd="1" destOrd="0" presId="urn:microsoft.com/office/officeart/2008/layout/HorizontalMultiLevelHierarchy"/>
    <dgm:cxn modelId="{E42A80D1-7667-4932-B04A-8D465C6B3D8A}" type="presParOf" srcId="{18B0B969-DC2E-4248-A61F-417AB7E67653}" destId="{7BCA08E8-CA02-4654-A896-9642CF40E902}" srcOrd="2" destOrd="0" presId="urn:microsoft.com/office/officeart/2008/layout/HorizontalMultiLevelHierarchy"/>
    <dgm:cxn modelId="{09FF37CA-366A-4757-A3B4-A6DED817D6F8}" type="presParOf" srcId="{7BCA08E8-CA02-4654-A896-9642CF40E902}" destId="{651CA84C-3221-4B74-BC98-285B73547DE2}" srcOrd="0" destOrd="0" presId="urn:microsoft.com/office/officeart/2008/layout/HorizontalMultiLevelHierarchy"/>
    <dgm:cxn modelId="{874DFE66-3A41-4B4E-A6B6-4DEA4EC42572}" type="presParOf" srcId="{18B0B969-DC2E-4248-A61F-417AB7E67653}" destId="{5B5168A4-7F02-4723-B853-F89551E431E6}" srcOrd="3" destOrd="0" presId="urn:microsoft.com/office/officeart/2008/layout/HorizontalMultiLevelHierarchy"/>
    <dgm:cxn modelId="{F32BB185-82C1-4CB9-9063-413330973CFE}" type="presParOf" srcId="{5B5168A4-7F02-4723-B853-F89551E431E6}" destId="{E56FB538-AB11-48B3-871C-D4C85A1077EB}" srcOrd="0" destOrd="0" presId="urn:microsoft.com/office/officeart/2008/layout/HorizontalMultiLevelHierarchy"/>
    <dgm:cxn modelId="{319FB5A7-D140-412C-84B0-492A0B29427A}" type="presParOf" srcId="{5B5168A4-7F02-4723-B853-F89551E431E6}" destId="{3D0952AC-0435-4337-92C1-F17286B4A842}" srcOrd="1" destOrd="0" presId="urn:microsoft.com/office/officeart/2008/layout/HorizontalMultiLevelHierarchy"/>
    <dgm:cxn modelId="{66276065-6004-44FA-A885-E081A2602B46}" type="presParOf" srcId="{3D0952AC-0435-4337-92C1-F17286B4A842}" destId="{42B2B9F0-8988-4DE9-A3C1-D0540E670263}" srcOrd="0" destOrd="0" presId="urn:microsoft.com/office/officeart/2008/layout/HorizontalMultiLevelHierarchy"/>
    <dgm:cxn modelId="{F6655D40-1AC7-4302-89CE-231E5ED53DF5}" type="presParOf" srcId="{42B2B9F0-8988-4DE9-A3C1-D0540E670263}" destId="{18123924-3073-47A5-97E1-5E495121BA58}" srcOrd="0" destOrd="0" presId="urn:microsoft.com/office/officeart/2008/layout/HorizontalMultiLevelHierarchy"/>
    <dgm:cxn modelId="{7271C9D1-40A7-41B9-98A2-C4C7782C9A98}" type="presParOf" srcId="{3D0952AC-0435-4337-92C1-F17286B4A842}" destId="{9018BFD2-A892-4379-BEFB-5DC4E41410A8}" srcOrd="1" destOrd="0" presId="urn:microsoft.com/office/officeart/2008/layout/HorizontalMultiLevelHierarchy"/>
    <dgm:cxn modelId="{0FE677DA-173D-4C08-92F0-50FDA8F0AB60}" type="presParOf" srcId="{9018BFD2-A892-4379-BEFB-5DC4E41410A8}" destId="{E62B484A-89D3-4AB5-9494-D14D7D6A6C6E}" srcOrd="0" destOrd="0" presId="urn:microsoft.com/office/officeart/2008/layout/HorizontalMultiLevelHierarchy"/>
    <dgm:cxn modelId="{60702DC1-AE9E-48B1-88D9-EA495095A33D}" type="presParOf" srcId="{9018BFD2-A892-4379-BEFB-5DC4E41410A8}" destId="{159F583F-64B2-4FBD-89B0-4E259A84F00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8514929-5FA0-4981-A31B-101C2BA0E537}" type="doc">
      <dgm:prSet loTypeId="urn:microsoft.com/office/officeart/2008/layout/BendingPictureCaption" loCatId="picture" qsTypeId="urn:microsoft.com/office/officeart/2005/8/quickstyle/simple1" qsCatId="simple" csTypeId="urn:microsoft.com/office/officeart/2005/8/colors/accent6_5" csCatId="accent6" phldr="1"/>
      <dgm:spPr/>
      <dgm:t>
        <a:bodyPr/>
        <a:lstStyle/>
        <a:p>
          <a:endParaRPr lang="en-US"/>
        </a:p>
      </dgm:t>
    </dgm:pt>
    <dgm:pt modelId="{089AD362-7554-46B2-8686-7E47502EFD20}">
      <dgm:prSet phldrT="[Text]"/>
      <dgm:spPr/>
      <dgm:t>
        <a:bodyPr/>
        <a:lstStyle/>
        <a:p>
          <a:pPr rtl="1"/>
          <a:r>
            <a:rPr lang="fa-IR" dirty="0">
              <a:cs typeface="B Koodak" panose="00000700000000000000" pitchFamily="2" charset="-78"/>
            </a:rPr>
            <a:t>قبل از دسته بندی </a:t>
          </a:r>
          <a:endParaRPr lang="en-US" dirty="0">
            <a:cs typeface="B Koodak" panose="00000700000000000000" pitchFamily="2" charset="-78"/>
          </a:endParaRPr>
        </a:p>
      </dgm:t>
    </dgm:pt>
    <dgm:pt modelId="{575B0635-CFDC-4CF1-987E-97899FFE5F5D}" type="parTrans" cxnId="{BC2180C7-A272-4075-B48A-4D318F9D6091}">
      <dgm:prSet/>
      <dgm:spPr/>
      <dgm:t>
        <a:bodyPr/>
        <a:lstStyle/>
        <a:p>
          <a:endParaRPr lang="en-US"/>
        </a:p>
      </dgm:t>
    </dgm:pt>
    <dgm:pt modelId="{1B4C36DF-6701-4884-AE58-756169C8E737}" type="sibTrans" cxnId="{BC2180C7-A272-4075-B48A-4D318F9D6091}">
      <dgm:prSet/>
      <dgm:spPr/>
      <dgm:t>
        <a:bodyPr/>
        <a:lstStyle/>
        <a:p>
          <a:endParaRPr lang="en-US"/>
        </a:p>
      </dgm:t>
    </dgm:pt>
    <dgm:pt modelId="{08366A10-9A1D-414B-86F2-1EE92FBCE3CA}">
      <dgm:prSet phldrT="[Text]"/>
      <dgm:spPr/>
      <dgm:t>
        <a:bodyPr/>
        <a:lstStyle/>
        <a:p>
          <a:r>
            <a:rPr lang="fa-IR" dirty="0">
              <a:cs typeface="B Koodak" panose="00000700000000000000" pitchFamily="2" charset="-78"/>
            </a:rPr>
            <a:t>بعد از دسته بندی </a:t>
          </a:r>
          <a:endParaRPr lang="en-US" dirty="0">
            <a:cs typeface="B Koodak" panose="00000700000000000000" pitchFamily="2" charset="-78"/>
          </a:endParaRPr>
        </a:p>
      </dgm:t>
    </dgm:pt>
    <dgm:pt modelId="{F700A066-D03F-475B-9798-57D848F67218}" type="parTrans" cxnId="{6649D7D5-7935-428A-BBD1-049E22254A55}">
      <dgm:prSet/>
      <dgm:spPr/>
      <dgm:t>
        <a:bodyPr/>
        <a:lstStyle/>
        <a:p>
          <a:endParaRPr lang="en-US"/>
        </a:p>
      </dgm:t>
    </dgm:pt>
    <dgm:pt modelId="{02E614BA-7859-4681-9E3B-2D56E20DC317}" type="sibTrans" cxnId="{6649D7D5-7935-428A-BBD1-049E22254A55}">
      <dgm:prSet/>
      <dgm:spPr/>
      <dgm:t>
        <a:bodyPr/>
        <a:lstStyle/>
        <a:p>
          <a:endParaRPr lang="en-US"/>
        </a:p>
      </dgm:t>
    </dgm:pt>
    <dgm:pt modelId="{55F19EC8-7703-4C37-A9E0-63AA5BEE5998}" type="pres">
      <dgm:prSet presAssocID="{28514929-5FA0-4981-A31B-101C2BA0E537}" presName="diagram" presStyleCnt="0">
        <dgm:presLayoutVars>
          <dgm:dir/>
        </dgm:presLayoutVars>
      </dgm:prSet>
      <dgm:spPr/>
    </dgm:pt>
    <dgm:pt modelId="{8329D347-ADCB-4AC0-97AB-F3C6F4659709}" type="pres">
      <dgm:prSet presAssocID="{089AD362-7554-46B2-8686-7E47502EFD20}" presName="composite" presStyleCnt="0"/>
      <dgm:spPr/>
    </dgm:pt>
    <dgm:pt modelId="{D72E4ACA-C717-4505-BC70-E7AE62D8F426}" type="pres">
      <dgm:prSet presAssocID="{089AD362-7554-46B2-8686-7E47502EFD20}" presName="Image" presStyleLbl="bgShp" presStyleIdx="0" presStyleCnt="2" custScaleX="137970" custScaleY="167041"/>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204D93E2-55E9-44CC-BE19-B996C4E56A19}" type="pres">
      <dgm:prSet presAssocID="{089AD362-7554-46B2-8686-7E47502EFD20}" presName="Parent" presStyleLbl="node0" presStyleIdx="0" presStyleCnt="2" custLinFactY="46070" custLinFactNeighborX="11986" custLinFactNeighborY="100000">
        <dgm:presLayoutVars>
          <dgm:bulletEnabled val="1"/>
        </dgm:presLayoutVars>
      </dgm:prSet>
      <dgm:spPr/>
    </dgm:pt>
    <dgm:pt modelId="{62A2DA21-9C37-4BBB-B628-8BA8254D2D36}" type="pres">
      <dgm:prSet presAssocID="{1B4C36DF-6701-4884-AE58-756169C8E737}" presName="sibTrans" presStyleCnt="0"/>
      <dgm:spPr/>
    </dgm:pt>
    <dgm:pt modelId="{4D2A3185-C9D7-4D61-974D-619A2FE38C2A}" type="pres">
      <dgm:prSet presAssocID="{08366A10-9A1D-414B-86F2-1EE92FBCE3CA}" presName="composite" presStyleCnt="0"/>
      <dgm:spPr/>
    </dgm:pt>
    <dgm:pt modelId="{5AE5EDE1-06C2-4F3F-9CE9-A1AD93D92E27}" type="pres">
      <dgm:prSet presAssocID="{08366A10-9A1D-414B-86F2-1EE92FBCE3CA}" presName="Image" presStyleLbl="bgShp" presStyleIdx="1" presStyleCnt="2" custScaleX="138139" custScaleY="166023"/>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8538A0C1-8153-4B90-9143-FA9B9C03B3ED}" type="pres">
      <dgm:prSet presAssocID="{08366A10-9A1D-414B-86F2-1EE92FBCE3CA}" presName="Parent" presStyleLbl="node0" presStyleIdx="1" presStyleCnt="2" custLinFactY="39557" custLinFactNeighborX="2236" custLinFactNeighborY="100000">
        <dgm:presLayoutVars>
          <dgm:bulletEnabled val="1"/>
        </dgm:presLayoutVars>
      </dgm:prSet>
      <dgm:spPr/>
    </dgm:pt>
  </dgm:ptLst>
  <dgm:cxnLst>
    <dgm:cxn modelId="{7795E280-2CDF-4343-AAA7-48D895357310}" type="presOf" srcId="{28514929-5FA0-4981-A31B-101C2BA0E537}" destId="{55F19EC8-7703-4C37-A9E0-63AA5BEE5998}" srcOrd="0" destOrd="0" presId="urn:microsoft.com/office/officeart/2008/layout/BendingPictureCaption"/>
    <dgm:cxn modelId="{51B329B7-F480-49AE-909B-F5EE0A92AE11}" type="presOf" srcId="{08366A10-9A1D-414B-86F2-1EE92FBCE3CA}" destId="{8538A0C1-8153-4B90-9143-FA9B9C03B3ED}" srcOrd="0" destOrd="0" presId="urn:microsoft.com/office/officeart/2008/layout/BendingPictureCaption"/>
    <dgm:cxn modelId="{0F82BBC0-07E5-4368-BC06-BC89763D31F5}" type="presOf" srcId="{089AD362-7554-46B2-8686-7E47502EFD20}" destId="{204D93E2-55E9-44CC-BE19-B996C4E56A19}" srcOrd="0" destOrd="0" presId="urn:microsoft.com/office/officeart/2008/layout/BendingPictureCaption"/>
    <dgm:cxn modelId="{BC2180C7-A272-4075-B48A-4D318F9D6091}" srcId="{28514929-5FA0-4981-A31B-101C2BA0E537}" destId="{089AD362-7554-46B2-8686-7E47502EFD20}" srcOrd="0" destOrd="0" parTransId="{575B0635-CFDC-4CF1-987E-97899FFE5F5D}" sibTransId="{1B4C36DF-6701-4884-AE58-756169C8E737}"/>
    <dgm:cxn modelId="{6649D7D5-7935-428A-BBD1-049E22254A55}" srcId="{28514929-5FA0-4981-A31B-101C2BA0E537}" destId="{08366A10-9A1D-414B-86F2-1EE92FBCE3CA}" srcOrd="1" destOrd="0" parTransId="{F700A066-D03F-475B-9798-57D848F67218}" sibTransId="{02E614BA-7859-4681-9E3B-2D56E20DC317}"/>
    <dgm:cxn modelId="{8F9A1DCD-512A-43F5-A7A7-A68F81D3E10E}" type="presParOf" srcId="{55F19EC8-7703-4C37-A9E0-63AA5BEE5998}" destId="{8329D347-ADCB-4AC0-97AB-F3C6F4659709}" srcOrd="0" destOrd="0" presId="urn:microsoft.com/office/officeart/2008/layout/BendingPictureCaption"/>
    <dgm:cxn modelId="{40D39B4D-435F-47D2-A92F-746CCF42A9A0}" type="presParOf" srcId="{8329D347-ADCB-4AC0-97AB-F3C6F4659709}" destId="{D72E4ACA-C717-4505-BC70-E7AE62D8F426}" srcOrd="0" destOrd="0" presId="urn:microsoft.com/office/officeart/2008/layout/BendingPictureCaption"/>
    <dgm:cxn modelId="{DE755B42-DD0E-47DA-B0A3-4484B0887375}" type="presParOf" srcId="{8329D347-ADCB-4AC0-97AB-F3C6F4659709}" destId="{204D93E2-55E9-44CC-BE19-B996C4E56A19}" srcOrd="1" destOrd="0" presId="urn:microsoft.com/office/officeart/2008/layout/BendingPictureCaption"/>
    <dgm:cxn modelId="{9F598A4B-F6A6-4312-BEC1-E2C509737D3A}" type="presParOf" srcId="{55F19EC8-7703-4C37-A9E0-63AA5BEE5998}" destId="{62A2DA21-9C37-4BBB-B628-8BA8254D2D36}" srcOrd="1" destOrd="0" presId="urn:microsoft.com/office/officeart/2008/layout/BendingPictureCaption"/>
    <dgm:cxn modelId="{C76EF263-B4E8-4CB9-81C9-EAA7B5E616F0}" type="presParOf" srcId="{55F19EC8-7703-4C37-A9E0-63AA5BEE5998}" destId="{4D2A3185-C9D7-4D61-974D-619A2FE38C2A}" srcOrd="2" destOrd="0" presId="urn:microsoft.com/office/officeart/2008/layout/BendingPictureCaption"/>
    <dgm:cxn modelId="{5CD0589F-4C93-42D5-90F1-6619BD7942AC}" type="presParOf" srcId="{4D2A3185-C9D7-4D61-974D-619A2FE38C2A}" destId="{5AE5EDE1-06C2-4F3F-9CE9-A1AD93D92E27}" srcOrd="0" destOrd="0" presId="urn:microsoft.com/office/officeart/2008/layout/BendingPictureCaption"/>
    <dgm:cxn modelId="{781528D7-B215-4AB8-9E55-7388FF06AF10}" type="presParOf" srcId="{4D2A3185-C9D7-4D61-974D-619A2FE38C2A}" destId="{8538A0C1-8153-4B90-9143-FA9B9C03B3ED}"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5DC04-351F-4451-846B-C2584FE54EB2}" type="doc">
      <dgm:prSet loTypeId="urn:microsoft.com/office/officeart/2008/layout/VerticalCurvedList" loCatId="list" qsTypeId="urn:microsoft.com/office/officeart/2005/8/quickstyle/3d3" qsCatId="3D" csTypeId="urn:microsoft.com/office/officeart/2005/8/colors/colorful5" csCatId="colorful" phldr="1"/>
      <dgm:spPr/>
      <dgm:t>
        <a:bodyPr/>
        <a:lstStyle/>
        <a:p>
          <a:endParaRPr lang="en-US"/>
        </a:p>
      </dgm:t>
    </dgm:pt>
    <dgm:pt modelId="{A59C3FE7-126D-4D29-912C-687B4148429A}">
      <dgm:prSet phldrT="[Text]" custT="1"/>
      <dgm:spPr/>
      <dgm:t>
        <a:bodyPr/>
        <a:lstStyle/>
        <a:p>
          <a:r>
            <a:rPr lang="fa-IR" sz="2400" dirty="0">
              <a:cs typeface="B Koodak" panose="00000700000000000000" pitchFamily="2" charset="-78"/>
            </a:rPr>
            <a:t>این ویژگی­ها معرف کلیات تصویر هستند و توانایی توصیف اشیا یا مفاهیم موجود در تصویر را ندارند مانند رنگ و بافت.</a:t>
          </a:r>
          <a:endParaRPr lang="en-US" sz="2400" dirty="0">
            <a:cs typeface="B Koodak" panose="00000700000000000000" pitchFamily="2" charset="-78"/>
          </a:endParaRPr>
        </a:p>
      </dgm:t>
    </dgm:pt>
    <dgm:pt modelId="{13B8AAB3-4D77-44CC-AF39-0BB97C85A055}" type="parTrans" cxnId="{76CAE12A-3D37-400E-91BC-E240005F5C9F}">
      <dgm:prSet/>
      <dgm:spPr/>
      <dgm:t>
        <a:bodyPr/>
        <a:lstStyle/>
        <a:p>
          <a:endParaRPr lang="en-US"/>
        </a:p>
      </dgm:t>
    </dgm:pt>
    <dgm:pt modelId="{ED0D8AA2-0DD2-4176-8C51-6519F88F99F5}" type="sibTrans" cxnId="{76CAE12A-3D37-400E-91BC-E240005F5C9F}">
      <dgm:prSet/>
      <dgm:spPr/>
      <dgm:t>
        <a:bodyPr/>
        <a:lstStyle/>
        <a:p>
          <a:endParaRPr lang="en-US"/>
        </a:p>
      </dgm:t>
    </dgm:pt>
    <dgm:pt modelId="{18CC459F-AD74-4055-891E-B3C87D65F061}">
      <dgm:prSet phldrT="[Text]" custT="1"/>
      <dgm:spPr/>
      <dgm:t>
        <a:bodyPr/>
        <a:lstStyle/>
        <a:p>
          <a:r>
            <a:rPr lang="fa-IR" sz="2400" dirty="0">
              <a:cs typeface="B Koodak" panose="00000700000000000000" pitchFamily="2" charset="-78"/>
            </a:rPr>
            <a:t>این ویژگی­ها به بیان مفاهیم و اشیای موجود در تصویر می­پردازند و غالبا از روش­های قطعه­بندی برای این منظور استفاده می­کنند.</a:t>
          </a:r>
          <a:endParaRPr lang="en-US" sz="2400" dirty="0">
            <a:cs typeface="B Koodak" panose="00000700000000000000" pitchFamily="2" charset="-78"/>
          </a:endParaRPr>
        </a:p>
      </dgm:t>
    </dgm:pt>
    <dgm:pt modelId="{A36779ED-C4D8-45C0-98D6-7B877510205F}" type="parTrans" cxnId="{E9D5B016-D454-4A92-B1C6-5342EADEB6A1}">
      <dgm:prSet/>
      <dgm:spPr/>
      <dgm:t>
        <a:bodyPr/>
        <a:lstStyle/>
        <a:p>
          <a:endParaRPr lang="en-US"/>
        </a:p>
      </dgm:t>
    </dgm:pt>
    <dgm:pt modelId="{60FF456A-70DF-4429-9155-9386D47B1FC7}" type="sibTrans" cxnId="{E9D5B016-D454-4A92-B1C6-5342EADEB6A1}">
      <dgm:prSet/>
      <dgm:spPr/>
      <dgm:t>
        <a:bodyPr/>
        <a:lstStyle/>
        <a:p>
          <a:endParaRPr lang="en-US"/>
        </a:p>
      </dgm:t>
    </dgm:pt>
    <dgm:pt modelId="{B4764496-6716-4087-8641-3FDFF04C0440}">
      <dgm:prSet phldrT="[Text]" custT="1"/>
      <dgm:spPr/>
      <dgm:t>
        <a:bodyPr/>
        <a:lstStyle/>
        <a:p>
          <a:r>
            <a:rPr lang="fa-IR" sz="2400" dirty="0">
              <a:cs typeface="B Koodak" panose="00000700000000000000" pitchFamily="2" charset="-78"/>
            </a:rPr>
            <a:t>نظیر ویژگی­های توصیفی چهره در سیستم­های بازیابی تصاویر مربوط به چهره</a:t>
          </a:r>
          <a:endParaRPr lang="en-US" sz="2400" dirty="0">
            <a:cs typeface="B Koodak" panose="00000700000000000000" pitchFamily="2" charset="-78"/>
          </a:endParaRPr>
        </a:p>
      </dgm:t>
    </dgm:pt>
    <dgm:pt modelId="{024B99D9-959A-44A8-AD06-90645FA201FF}" type="parTrans" cxnId="{D461A952-7219-419D-8C2B-6ACB818FEB23}">
      <dgm:prSet/>
      <dgm:spPr/>
      <dgm:t>
        <a:bodyPr/>
        <a:lstStyle/>
        <a:p>
          <a:endParaRPr lang="en-US"/>
        </a:p>
      </dgm:t>
    </dgm:pt>
    <dgm:pt modelId="{C7A86EB4-8C97-4C8B-81D8-C7C9A7C6B093}" type="sibTrans" cxnId="{D461A952-7219-419D-8C2B-6ACB818FEB23}">
      <dgm:prSet/>
      <dgm:spPr/>
      <dgm:t>
        <a:bodyPr/>
        <a:lstStyle/>
        <a:p>
          <a:endParaRPr lang="en-US"/>
        </a:p>
      </dgm:t>
    </dgm:pt>
    <dgm:pt modelId="{771646F5-AAA6-4976-9DFF-25E7C8A803A3}" type="pres">
      <dgm:prSet presAssocID="{8B65DC04-351F-4451-846B-C2584FE54EB2}" presName="Name0" presStyleCnt="0">
        <dgm:presLayoutVars>
          <dgm:chMax val="7"/>
          <dgm:chPref val="7"/>
          <dgm:dir val="rev"/>
        </dgm:presLayoutVars>
      </dgm:prSet>
      <dgm:spPr/>
    </dgm:pt>
    <dgm:pt modelId="{499D1C40-F13C-433C-8088-CDF779555D57}" type="pres">
      <dgm:prSet presAssocID="{8B65DC04-351F-4451-846B-C2584FE54EB2}" presName="Name1" presStyleCnt="0"/>
      <dgm:spPr/>
    </dgm:pt>
    <dgm:pt modelId="{57059142-6822-4E9D-996E-9D7670FCC249}" type="pres">
      <dgm:prSet presAssocID="{8B65DC04-351F-4451-846B-C2584FE54EB2}" presName="cycle" presStyleCnt="0"/>
      <dgm:spPr/>
    </dgm:pt>
    <dgm:pt modelId="{A07E9D14-34B1-4AF7-B0DC-9AB05DA3A1AC}" type="pres">
      <dgm:prSet presAssocID="{8B65DC04-351F-4451-846B-C2584FE54EB2}" presName="srcNode" presStyleLbl="node1" presStyleIdx="0" presStyleCnt="3"/>
      <dgm:spPr/>
    </dgm:pt>
    <dgm:pt modelId="{E4376802-9D85-44EB-98B2-B7EB6AA053AA}" type="pres">
      <dgm:prSet presAssocID="{8B65DC04-351F-4451-846B-C2584FE54EB2}" presName="conn" presStyleLbl="parChTrans1D2" presStyleIdx="0" presStyleCnt="1"/>
      <dgm:spPr/>
    </dgm:pt>
    <dgm:pt modelId="{AF2F6012-E91B-4A97-A68F-DED918139631}" type="pres">
      <dgm:prSet presAssocID="{8B65DC04-351F-4451-846B-C2584FE54EB2}" presName="extraNode" presStyleLbl="node1" presStyleIdx="0" presStyleCnt="3"/>
      <dgm:spPr/>
    </dgm:pt>
    <dgm:pt modelId="{652E3D5A-8147-43E2-AE02-3AC84A654DAC}" type="pres">
      <dgm:prSet presAssocID="{8B65DC04-351F-4451-846B-C2584FE54EB2}" presName="dstNode" presStyleLbl="node1" presStyleIdx="0" presStyleCnt="3"/>
      <dgm:spPr/>
    </dgm:pt>
    <dgm:pt modelId="{41E2E784-94E9-47A8-BCCC-25611807CC57}" type="pres">
      <dgm:prSet presAssocID="{A59C3FE7-126D-4D29-912C-687B4148429A}" presName="text_1" presStyleLbl="node1" presStyleIdx="0" presStyleCnt="3">
        <dgm:presLayoutVars>
          <dgm:bulletEnabled val="1"/>
        </dgm:presLayoutVars>
      </dgm:prSet>
      <dgm:spPr/>
    </dgm:pt>
    <dgm:pt modelId="{72112F66-7B50-4EF5-901B-10C4AAAE812E}" type="pres">
      <dgm:prSet presAssocID="{A59C3FE7-126D-4D29-912C-687B4148429A}" presName="accent_1" presStyleCnt="0"/>
      <dgm:spPr/>
    </dgm:pt>
    <dgm:pt modelId="{6AF6B37B-9A30-4E8B-B4B5-9C39693585AB}" type="pres">
      <dgm:prSet presAssocID="{A59C3FE7-126D-4D29-912C-687B4148429A}" presName="accentRepeatNode" presStyleLbl="solidFgAcc1" presStyleIdx="0" presStyleCnt="3"/>
      <dgm:spPr/>
    </dgm:pt>
    <dgm:pt modelId="{8236B1BA-D124-4B3A-ABC4-B500DFE1504D}" type="pres">
      <dgm:prSet presAssocID="{18CC459F-AD74-4055-891E-B3C87D65F061}" presName="text_2" presStyleLbl="node1" presStyleIdx="1" presStyleCnt="3">
        <dgm:presLayoutVars>
          <dgm:bulletEnabled val="1"/>
        </dgm:presLayoutVars>
      </dgm:prSet>
      <dgm:spPr/>
    </dgm:pt>
    <dgm:pt modelId="{0512FD65-3568-403A-B33A-0BF2545B62C5}" type="pres">
      <dgm:prSet presAssocID="{18CC459F-AD74-4055-891E-B3C87D65F061}" presName="accent_2" presStyleCnt="0"/>
      <dgm:spPr/>
    </dgm:pt>
    <dgm:pt modelId="{C2DB54F7-7673-47C8-99AF-30DF6C8BC043}" type="pres">
      <dgm:prSet presAssocID="{18CC459F-AD74-4055-891E-B3C87D65F061}" presName="accentRepeatNode" presStyleLbl="solidFgAcc1" presStyleIdx="1" presStyleCnt="3"/>
      <dgm:spPr/>
    </dgm:pt>
    <dgm:pt modelId="{2B0DFA55-7646-4646-820F-3C7675B054FD}" type="pres">
      <dgm:prSet presAssocID="{B4764496-6716-4087-8641-3FDFF04C0440}" presName="text_3" presStyleLbl="node1" presStyleIdx="2" presStyleCnt="3">
        <dgm:presLayoutVars>
          <dgm:bulletEnabled val="1"/>
        </dgm:presLayoutVars>
      </dgm:prSet>
      <dgm:spPr/>
    </dgm:pt>
    <dgm:pt modelId="{737F15E4-1111-4B08-99AB-5A75CECFDECC}" type="pres">
      <dgm:prSet presAssocID="{B4764496-6716-4087-8641-3FDFF04C0440}" presName="accent_3" presStyleCnt="0"/>
      <dgm:spPr/>
    </dgm:pt>
    <dgm:pt modelId="{6B0DF16E-0661-4725-BE41-45BB7C38D47C}" type="pres">
      <dgm:prSet presAssocID="{B4764496-6716-4087-8641-3FDFF04C0440}" presName="accentRepeatNode" presStyleLbl="solidFgAcc1" presStyleIdx="2" presStyleCnt="3"/>
      <dgm:spPr/>
    </dgm:pt>
  </dgm:ptLst>
  <dgm:cxnLst>
    <dgm:cxn modelId="{E9D5B016-D454-4A92-B1C6-5342EADEB6A1}" srcId="{8B65DC04-351F-4451-846B-C2584FE54EB2}" destId="{18CC459F-AD74-4055-891E-B3C87D65F061}" srcOrd="1" destOrd="0" parTransId="{A36779ED-C4D8-45C0-98D6-7B877510205F}" sibTransId="{60FF456A-70DF-4429-9155-9386D47B1FC7}"/>
    <dgm:cxn modelId="{76CAE12A-3D37-400E-91BC-E240005F5C9F}" srcId="{8B65DC04-351F-4451-846B-C2584FE54EB2}" destId="{A59C3FE7-126D-4D29-912C-687B4148429A}" srcOrd="0" destOrd="0" parTransId="{13B8AAB3-4D77-44CC-AF39-0BB97C85A055}" sibTransId="{ED0D8AA2-0DD2-4176-8C51-6519F88F99F5}"/>
    <dgm:cxn modelId="{C97D102D-AB8C-477B-80C0-3929102BCD13}" type="presOf" srcId="{A59C3FE7-126D-4D29-912C-687B4148429A}" destId="{41E2E784-94E9-47A8-BCCC-25611807CC57}" srcOrd="0" destOrd="0" presId="urn:microsoft.com/office/officeart/2008/layout/VerticalCurvedList"/>
    <dgm:cxn modelId="{B6E5B939-C584-46D9-8925-29AA1EE4F238}" type="presOf" srcId="{18CC459F-AD74-4055-891E-B3C87D65F061}" destId="{8236B1BA-D124-4B3A-ABC4-B500DFE1504D}" srcOrd="0" destOrd="0" presId="urn:microsoft.com/office/officeart/2008/layout/VerticalCurvedList"/>
    <dgm:cxn modelId="{40F4B450-0C86-477C-91DC-D7ED58057625}" type="presOf" srcId="{ED0D8AA2-0DD2-4176-8C51-6519F88F99F5}" destId="{E4376802-9D85-44EB-98B2-B7EB6AA053AA}" srcOrd="0" destOrd="0" presId="urn:microsoft.com/office/officeart/2008/layout/VerticalCurvedList"/>
    <dgm:cxn modelId="{D461A952-7219-419D-8C2B-6ACB818FEB23}" srcId="{8B65DC04-351F-4451-846B-C2584FE54EB2}" destId="{B4764496-6716-4087-8641-3FDFF04C0440}" srcOrd="2" destOrd="0" parTransId="{024B99D9-959A-44A8-AD06-90645FA201FF}" sibTransId="{C7A86EB4-8C97-4C8B-81D8-C7C9A7C6B093}"/>
    <dgm:cxn modelId="{7C16E688-4C97-4FC5-ACB7-3AD8AF0B182F}" type="presOf" srcId="{B4764496-6716-4087-8641-3FDFF04C0440}" destId="{2B0DFA55-7646-4646-820F-3C7675B054FD}" srcOrd="0" destOrd="0" presId="urn:microsoft.com/office/officeart/2008/layout/VerticalCurvedList"/>
    <dgm:cxn modelId="{3527CBB1-4B74-4A12-9AD4-18AAC9DB4FB3}" type="presOf" srcId="{8B65DC04-351F-4451-846B-C2584FE54EB2}" destId="{771646F5-AAA6-4976-9DFF-25E7C8A803A3}" srcOrd="0" destOrd="0" presId="urn:microsoft.com/office/officeart/2008/layout/VerticalCurvedList"/>
    <dgm:cxn modelId="{2E775E64-C5AB-4315-9D85-B690185C509E}" type="presParOf" srcId="{771646F5-AAA6-4976-9DFF-25E7C8A803A3}" destId="{499D1C40-F13C-433C-8088-CDF779555D57}" srcOrd="0" destOrd="0" presId="urn:microsoft.com/office/officeart/2008/layout/VerticalCurvedList"/>
    <dgm:cxn modelId="{31512D3A-914D-48D7-90E2-C65251601DBC}" type="presParOf" srcId="{499D1C40-F13C-433C-8088-CDF779555D57}" destId="{57059142-6822-4E9D-996E-9D7670FCC249}" srcOrd="0" destOrd="0" presId="urn:microsoft.com/office/officeart/2008/layout/VerticalCurvedList"/>
    <dgm:cxn modelId="{7FC09D3F-EE78-4E3A-B3D4-E0B3FEDB1BAA}" type="presParOf" srcId="{57059142-6822-4E9D-996E-9D7670FCC249}" destId="{A07E9D14-34B1-4AF7-B0DC-9AB05DA3A1AC}" srcOrd="0" destOrd="0" presId="urn:microsoft.com/office/officeart/2008/layout/VerticalCurvedList"/>
    <dgm:cxn modelId="{73C7E6AD-85F7-4D63-8EED-C1A023646AB6}" type="presParOf" srcId="{57059142-6822-4E9D-996E-9D7670FCC249}" destId="{E4376802-9D85-44EB-98B2-B7EB6AA053AA}" srcOrd="1" destOrd="0" presId="urn:microsoft.com/office/officeart/2008/layout/VerticalCurvedList"/>
    <dgm:cxn modelId="{C63A2B3B-1EBD-4A85-8B6D-4348F2C78B85}" type="presParOf" srcId="{57059142-6822-4E9D-996E-9D7670FCC249}" destId="{AF2F6012-E91B-4A97-A68F-DED918139631}" srcOrd="2" destOrd="0" presId="urn:microsoft.com/office/officeart/2008/layout/VerticalCurvedList"/>
    <dgm:cxn modelId="{8AE6722F-2AD4-4A64-BCB6-B39F7A2074F4}" type="presParOf" srcId="{57059142-6822-4E9D-996E-9D7670FCC249}" destId="{652E3D5A-8147-43E2-AE02-3AC84A654DAC}" srcOrd="3" destOrd="0" presId="urn:microsoft.com/office/officeart/2008/layout/VerticalCurvedList"/>
    <dgm:cxn modelId="{91587D45-AEB5-498B-BB56-646C5880E70C}" type="presParOf" srcId="{499D1C40-F13C-433C-8088-CDF779555D57}" destId="{41E2E784-94E9-47A8-BCCC-25611807CC57}" srcOrd="1" destOrd="0" presId="urn:microsoft.com/office/officeart/2008/layout/VerticalCurvedList"/>
    <dgm:cxn modelId="{EC7C8EB5-855D-4046-BC0C-454AB912AF59}" type="presParOf" srcId="{499D1C40-F13C-433C-8088-CDF779555D57}" destId="{72112F66-7B50-4EF5-901B-10C4AAAE812E}" srcOrd="2" destOrd="0" presId="urn:microsoft.com/office/officeart/2008/layout/VerticalCurvedList"/>
    <dgm:cxn modelId="{E73AC278-7088-4C33-867B-1A4B129DC871}" type="presParOf" srcId="{72112F66-7B50-4EF5-901B-10C4AAAE812E}" destId="{6AF6B37B-9A30-4E8B-B4B5-9C39693585AB}" srcOrd="0" destOrd="0" presId="urn:microsoft.com/office/officeart/2008/layout/VerticalCurvedList"/>
    <dgm:cxn modelId="{9C807941-5169-488F-95B8-2B7585CC99C7}" type="presParOf" srcId="{499D1C40-F13C-433C-8088-CDF779555D57}" destId="{8236B1BA-D124-4B3A-ABC4-B500DFE1504D}" srcOrd="3" destOrd="0" presId="urn:microsoft.com/office/officeart/2008/layout/VerticalCurvedList"/>
    <dgm:cxn modelId="{F25474B3-476C-4620-A46B-4B5B20537988}" type="presParOf" srcId="{499D1C40-F13C-433C-8088-CDF779555D57}" destId="{0512FD65-3568-403A-B33A-0BF2545B62C5}" srcOrd="4" destOrd="0" presId="urn:microsoft.com/office/officeart/2008/layout/VerticalCurvedList"/>
    <dgm:cxn modelId="{49F5BA1D-7EBF-45E9-9864-2B37ED310DB6}" type="presParOf" srcId="{0512FD65-3568-403A-B33A-0BF2545B62C5}" destId="{C2DB54F7-7673-47C8-99AF-30DF6C8BC043}" srcOrd="0" destOrd="0" presId="urn:microsoft.com/office/officeart/2008/layout/VerticalCurvedList"/>
    <dgm:cxn modelId="{238956E0-70A7-4B05-A444-64FD99D2A9B9}" type="presParOf" srcId="{499D1C40-F13C-433C-8088-CDF779555D57}" destId="{2B0DFA55-7646-4646-820F-3C7675B054FD}" srcOrd="5" destOrd="0" presId="urn:microsoft.com/office/officeart/2008/layout/VerticalCurvedList"/>
    <dgm:cxn modelId="{D6926966-51E8-46D8-BF86-83EFDFD7AA67}" type="presParOf" srcId="{499D1C40-F13C-433C-8088-CDF779555D57}" destId="{737F15E4-1111-4B08-99AB-5A75CECFDECC}" srcOrd="6" destOrd="0" presId="urn:microsoft.com/office/officeart/2008/layout/VerticalCurvedList"/>
    <dgm:cxn modelId="{1666A2EA-E82C-4861-98BB-54FD3FDA7321}" type="presParOf" srcId="{737F15E4-1111-4B08-99AB-5A75CECFDECC}" destId="{6B0DF16E-0661-4725-BE41-45BB7C38D47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7E4C10-6304-4747-9C43-13F3152EF1CC}" type="doc">
      <dgm:prSet loTypeId="urn:microsoft.com/office/officeart/2005/8/layout/chevron1" loCatId="process" qsTypeId="urn:microsoft.com/office/officeart/2005/8/quickstyle/simple1" qsCatId="simple" csTypeId="urn:microsoft.com/office/officeart/2005/8/colors/accent5_5" csCatId="accent5" phldr="1"/>
      <dgm:spPr/>
    </dgm:pt>
    <dgm:pt modelId="{6AAE61DB-95BC-424F-BD1C-3E74B67652B2}">
      <dgm:prSet phldrT="[Text]" custT="1"/>
      <dgm:spPr/>
      <dgm:t>
        <a:bodyPr/>
        <a:lstStyle/>
        <a:p>
          <a:pPr rtl="1"/>
          <a:r>
            <a:rPr lang="fa-IR" sz="2000" b="1" dirty="0">
              <a:cs typeface="B Koodak" panose="00000700000000000000" pitchFamily="2" charset="-78"/>
            </a:rPr>
            <a:t>عصب چیست؟</a:t>
          </a:r>
          <a:endParaRPr lang="en-US" sz="2000" dirty="0">
            <a:cs typeface="B Koodak" panose="00000700000000000000" pitchFamily="2" charset="-78"/>
          </a:endParaRPr>
        </a:p>
      </dgm:t>
    </dgm:pt>
    <dgm:pt modelId="{65DE57DC-47C0-4B08-91D9-34F8129853B8}" type="parTrans" cxnId="{D655DB74-218D-4F8C-B2E3-BBC40504AEEF}">
      <dgm:prSet/>
      <dgm:spPr/>
      <dgm:t>
        <a:bodyPr/>
        <a:lstStyle/>
        <a:p>
          <a:endParaRPr lang="en-US"/>
        </a:p>
      </dgm:t>
    </dgm:pt>
    <dgm:pt modelId="{B06ACB4D-E1D8-4B93-84AE-28E183F765E2}" type="sibTrans" cxnId="{D655DB74-218D-4F8C-B2E3-BBC40504AEEF}">
      <dgm:prSet/>
      <dgm:spPr/>
      <dgm:t>
        <a:bodyPr/>
        <a:lstStyle/>
        <a:p>
          <a:endParaRPr lang="en-US"/>
        </a:p>
      </dgm:t>
    </dgm:pt>
    <dgm:pt modelId="{929B179C-68ED-41BB-9C1D-8D5C4F1D4628}">
      <dgm:prSet phldrT="[Text]"/>
      <dgm:spPr/>
      <dgm:t>
        <a:bodyPr/>
        <a:lstStyle/>
        <a:p>
          <a:r>
            <a:rPr lang="fa-IR" dirty="0">
              <a:cs typeface="B Koodak" panose="00000700000000000000" pitchFamily="2" charset="-78"/>
            </a:rPr>
            <a:t>بافت­هايي كه عصب ناميده مي شوند، اجتماعي از نورون­ها هستند كه اطلاعات و پيام­هاي الكتروشيميايي را از يك قسمت بدن به قسمت ديگر منتقل مي­كنند.</a:t>
          </a:r>
          <a:endParaRPr lang="en-US" dirty="0">
            <a:cs typeface="B Koodak" panose="00000700000000000000" pitchFamily="2" charset="-78"/>
          </a:endParaRPr>
        </a:p>
      </dgm:t>
    </dgm:pt>
    <dgm:pt modelId="{D195F3C8-4B95-4144-B569-4A0B403BD67A}" type="parTrans" cxnId="{783D010E-F48E-417B-9238-0C5BC1257B1B}">
      <dgm:prSet/>
      <dgm:spPr/>
      <dgm:t>
        <a:bodyPr/>
        <a:lstStyle/>
        <a:p>
          <a:endParaRPr lang="en-US"/>
        </a:p>
      </dgm:t>
    </dgm:pt>
    <dgm:pt modelId="{4840E3DB-4FDB-408F-88F7-65BD41F23108}" type="sibTrans" cxnId="{783D010E-F48E-417B-9238-0C5BC1257B1B}">
      <dgm:prSet/>
      <dgm:spPr/>
      <dgm:t>
        <a:bodyPr/>
        <a:lstStyle/>
        <a:p>
          <a:endParaRPr lang="en-US"/>
        </a:p>
      </dgm:t>
    </dgm:pt>
    <dgm:pt modelId="{7835FAF5-98B2-4DB8-B689-6DE752F191D5}" type="pres">
      <dgm:prSet presAssocID="{6A7E4C10-6304-4747-9C43-13F3152EF1CC}" presName="Name0" presStyleCnt="0">
        <dgm:presLayoutVars>
          <dgm:dir val="rev"/>
          <dgm:animLvl val="lvl"/>
          <dgm:resizeHandles val="exact"/>
        </dgm:presLayoutVars>
      </dgm:prSet>
      <dgm:spPr/>
    </dgm:pt>
    <dgm:pt modelId="{C1227100-3B2C-4B78-BDF7-60A66FCA36D7}" type="pres">
      <dgm:prSet presAssocID="{6AAE61DB-95BC-424F-BD1C-3E74B67652B2}" presName="parTxOnly" presStyleLbl="node1" presStyleIdx="0" presStyleCnt="2" custScaleY="126932">
        <dgm:presLayoutVars>
          <dgm:chMax val="0"/>
          <dgm:chPref val="0"/>
          <dgm:bulletEnabled val="1"/>
        </dgm:presLayoutVars>
      </dgm:prSet>
      <dgm:spPr/>
    </dgm:pt>
    <dgm:pt modelId="{39D4D10D-1B9D-41A6-A4F4-56A7BC02B25D}" type="pres">
      <dgm:prSet presAssocID="{B06ACB4D-E1D8-4B93-84AE-28E183F765E2}" presName="parTxOnlySpace" presStyleCnt="0"/>
      <dgm:spPr/>
    </dgm:pt>
    <dgm:pt modelId="{6C33D707-FB5D-4A76-9BA5-913418F69573}" type="pres">
      <dgm:prSet presAssocID="{929B179C-68ED-41BB-9C1D-8D5C4F1D4628}" presName="parTxOnly" presStyleLbl="node1" presStyleIdx="1" presStyleCnt="2" custScaleX="418722" custScaleY="131930" custLinFactNeighborX="4224" custLinFactNeighborY="-859">
        <dgm:presLayoutVars>
          <dgm:chMax val="0"/>
          <dgm:chPref val="0"/>
          <dgm:bulletEnabled val="1"/>
        </dgm:presLayoutVars>
      </dgm:prSet>
      <dgm:spPr/>
    </dgm:pt>
  </dgm:ptLst>
  <dgm:cxnLst>
    <dgm:cxn modelId="{5CFF9E09-FE73-4AF6-85EF-8AE4DAF5E3EF}" type="presOf" srcId="{6AAE61DB-95BC-424F-BD1C-3E74B67652B2}" destId="{C1227100-3B2C-4B78-BDF7-60A66FCA36D7}" srcOrd="0" destOrd="0" presId="urn:microsoft.com/office/officeart/2005/8/layout/chevron1"/>
    <dgm:cxn modelId="{783D010E-F48E-417B-9238-0C5BC1257B1B}" srcId="{6A7E4C10-6304-4747-9C43-13F3152EF1CC}" destId="{929B179C-68ED-41BB-9C1D-8D5C4F1D4628}" srcOrd="1" destOrd="0" parTransId="{D195F3C8-4B95-4144-B569-4A0B403BD67A}" sibTransId="{4840E3DB-4FDB-408F-88F7-65BD41F23108}"/>
    <dgm:cxn modelId="{E81A9F2C-DE81-42EB-BECC-6F396DBC9EB6}" type="presOf" srcId="{6A7E4C10-6304-4747-9C43-13F3152EF1CC}" destId="{7835FAF5-98B2-4DB8-B689-6DE752F191D5}" srcOrd="0" destOrd="0" presId="urn:microsoft.com/office/officeart/2005/8/layout/chevron1"/>
    <dgm:cxn modelId="{D655DB74-218D-4F8C-B2E3-BBC40504AEEF}" srcId="{6A7E4C10-6304-4747-9C43-13F3152EF1CC}" destId="{6AAE61DB-95BC-424F-BD1C-3E74B67652B2}" srcOrd="0" destOrd="0" parTransId="{65DE57DC-47C0-4B08-91D9-34F8129853B8}" sibTransId="{B06ACB4D-E1D8-4B93-84AE-28E183F765E2}"/>
    <dgm:cxn modelId="{7A7304BB-BA5D-4511-94D9-5DFB1024C21E}" type="presOf" srcId="{929B179C-68ED-41BB-9C1D-8D5C4F1D4628}" destId="{6C33D707-FB5D-4A76-9BA5-913418F69573}" srcOrd="0" destOrd="0" presId="urn:microsoft.com/office/officeart/2005/8/layout/chevron1"/>
    <dgm:cxn modelId="{D78E7E0A-B411-4021-86F7-E0F0B839B8D5}" type="presParOf" srcId="{7835FAF5-98B2-4DB8-B689-6DE752F191D5}" destId="{C1227100-3B2C-4B78-BDF7-60A66FCA36D7}" srcOrd="0" destOrd="0" presId="urn:microsoft.com/office/officeart/2005/8/layout/chevron1"/>
    <dgm:cxn modelId="{C93EC419-F019-497A-900D-9A778F32AD79}" type="presParOf" srcId="{7835FAF5-98B2-4DB8-B689-6DE752F191D5}" destId="{39D4D10D-1B9D-41A6-A4F4-56A7BC02B25D}" srcOrd="1" destOrd="0" presId="urn:microsoft.com/office/officeart/2005/8/layout/chevron1"/>
    <dgm:cxn modelId="{3BC4736E-7800-4B8A-9CA5-562B0B3704E3}" type="presParOf" srcId="{7835FAF5-98B2-4DB8-B689-6DE752F191D5}" destId="{6C33D707-FB5D-4A76-9BA5-913418F69573}"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7E4C10-6304-4747-9C43-13F3152EF1CC}" type="doc">
      <dgm:prSet loTypeId="urn:microsoft.com/office/officeart/2005/8/layout/chevron1" loCatId="process" qsTypeId="urn:microsoft.com/office/officeart/2005/8/quickstyle/simple1" qsCatId="simple" csTypeId="urn:microsoft.com/office/officeart/2005/8/colors/accent5_5" csCatId="accent5" phldr="1"/>
      <dgm:spPr/>
    </dgm:pt>
    <dgm:pt modelId="{6AAE61DB-95BC-424F-BD1C-3E74B67652B2}">
      <dgm:prSet phldrT="[Text]" custT="1"/>
      <dgm:spPr/>
      <dgm:t>
        <a:bodyPr/>
        <a:lstStyle/>
        <a:p>
          <a:pPr rtl="1"/>
          <a:r>
            <a:rPr lang="fa-IR" sz="1800" b="1" dirty="0">
              <a:cs typeface="B Koodak" panose="00000700000000000000" pitchFamily="2" charset="-78"/>
            </a:rPr>
            <a:t>سيناپس چيست؟</a:t>
          </a:r>
          <a:endParaRPr lang="en-US" sz="1800" dirty="0">
            <a:cs typeface="B Koodak" panose="00000700000000000000" pitchFamily="2" charset="-78"/>
          </a:endParaRPr>
        </a:p>
      </dgm:t>
    </dgm:pt>
    <dgm:pt modelId="{65DE57DC-47C0-4B08-91D9-34F8129853B8}" type="parTrans" cxnId="{D655DB74-218D-4F8C-B2E3-BBC40504AEEF}">
      <dgm:prSet/>
      <dgm:spPr/>
      <dgm:t>
        <a:bodyPr/>
        <a:lstStyle/>
        <a:p>
          <a:endParaRPr lang="en-US">
            <a:cs typeface="B Koodak" panose="00000700000000000000" pitchFamily="2" charset="-78"/>
          </a:endParaRPr>
        </a:p>
      </dgm:t>
    </dgm:pt>
    <dgm:pt modelId="{B06ACB4D-E1D8-4B93-84AE-28E183F765E2}" type="sibTrans" cxnId="{D655DB74-218D-4F8C-B2E3-BBC40504AEEF}">
      <dgm:prSet/>
      <dgm:spPr/>
      <dgm:t>
        <a:bodyPr/>
        <a:lstStyle/>
        <a:p>
          <a:endParaRPr lang="en-US">
            <a:cs typeface="B Koodak" panose="00000700000000000000" pitchFamily="2" charset="-78"/>
          </a:endParaRPr>
        </a:p>
      </dgm:t>
    </dgm:pt>
    <dgm:pt modelId="{929B179C-68ED-41BB-9C1D-8D5C4F1D4628}">
      <dgm:prSet phldrT="[Text]"/>
      <dgm:spPr/>
      <dgm:t>
        <a:bodyPr/>
        <a:lstStyle/>
        <a:p>
          <a:r>
            <a:rPr lang="fa-IR" dirty="0">
              <a:cs typeface="B Koodak" panose="00000700000000000000" pitchFamily="2" charset="-78"/>
            </a:rPr>
            <a:t>سيناپس­ها واحدهاي ساختاري و عملياتي هستند كه ارتباط بين نرون­ها را برقرار مي­سازند. سيناپس­ها انواع مختلفي دارند كه يكي از مهمترين آنها سيناپس شيميايي است. در سيناپس­ها آكسون يك سلول به دندريت سلول بعدي متصل نيست، ولي فاصله­ي آنها آنقدر كم است كه مي­توانند اطلاعاتي را مبادله كنند.</a:t>
          </a:r>
          <a:endParaRPr lang="en-US" dirty="0">
            <a:cs typeface="B Koodak" panose="00000700000000000000" pitchFamily="2" charset="-78"/>
          </a:endParaRPr>
        </a:p>
      </dgm:t>
    </dgm:pt>
    <dgm:pt modelId="{D195F3C8-4B95-4144-B569-4A0B403BD67A}" type="parTrans" cxnId="{783D010E-F48E-417B-9238-0C5BC1257B1B}">
      <dgm:prSet/>
      <dgm:spPr/>
      <dgm:t>
        <a:bodyPr/>
        <a:lstStyle/>
        <a:p>
          <a:endParaRPr lang="en-US">
            <a:cs typeface="B Koodak" panose="00000700000000000000" pitchFamily="2" charset="-78"/>
          </a:endParaRPr>
        </a:p>
      </dgm:t>
    </dgm:pt>
    <dgm:pt modelId="{4840E3DB-4FDB-408F-88F7-65BD41F23108}" type="sibTrans" cxnId="{783D010E-F48E-417B-9238-0C5BC1257B1B}">
      <dgm:prSet/>
      <dgm:spPr/>
      <dgm:t>
        <a:bodyPr/>
        <a:lstStyle/>
        <a:p>
          <a:endParaRPr lang="en-US">
            <a:cs typeface="B Koodak" panose="00000700000000000000" pitchFamily="2" charset="-78"/>
          </a:endParaRPr>
        </a:p>
      </dgm:t>
    </dgm:pt>
    <dgm:pt modelId="{7835FAF5-98B2-4DB8-B689-6DE752F191D5}" type="pres">
      <dgm:prSet presAssocID="{6A7E4C10-6304-4747-9C43-13F3152EF1CC}" presName="Name0" presStyleCnt="0">
        <dgm:presLayoutVars>
          <dgm:dir val="rev"/>
          <dgm:animLvl val="lvl"/>
          <dgm:resizeHandles val="exact"/>
        </dgm:presLayoutVars>
      </dgm:prSet>
      <dgm:spPr/>
    </dgm:pt>
    <dgm:pt modelId="{C1227100-3B2C-4B78-BDF7-60A66FCA36D7}" type="pres">
      <dgm:prSet presAssocID="{6AAE61DB-95BC-424F-BD1C-3E74B67652B2}" presName="parTxOnly" presStyleLbl="node1" presStyleIdx="0" presStyleCnt="2" custScaleX="445770" custScaleY="623846" custLinFactX="-52423" custLinFactY="-13478" custLinFactNeighborX="-100000" custLinFactNeighborY="-100000">
        <dgm:presLayoutVars>
          <dgm:chMax val="0"/>
          <dgm:chPref val="0"/>
          <dgm:bulletEnabled val="1"/>
        </dgm:presLayoutVars>
      </dgm:prSet>
      <dgm:spPr/>
    </dgm:pt>
    <dgm:pt modelId="{39D4D10D-1B9D-41A6-A4F4-56A7BC02B25D}" type="pres">
      <dgm:prSet presAssocID="{B06ACB4D-E1D8-4B93-84AE-28E183F765E2}" presName="parTxOnlySpace" presStyleCnt="0"/>
      <dgm:spPr/>
    </dgm:pt>
    <dgm:pt modelId="{6C33D707-FB5D-4A76-9BA5-913418F69573}" type="pres">
      <dgm:prSet presAssocID="{929B179C-68ED-41BB-9C1D-8D5C4F1D4628}" presName="parTxOnly" presStyleLbl="node1" presStyleIdx="1" presStyleCnt="2" custScaleX="2000000" custScaleY="633353" custLinFactX="-17317" custLinFactY="-8032" custLinFactNeighborX="-100000" custLinFactNeighborY="-100000">
        <dgm:presLayoutVars>
          <dgm:chMax val="0"/>
          <dgm:chPref val="0"/>
          <dgm:bulletEnabled val="1"/>
        </dgm:presLayoutVars>
      </dgm:prSet>
      <dgm:spPr/>
    </dgm:pt>
  </dgm:ptLst>
  <dgm:cxnLst>
    <dgm:cxn modelId="{5CFF9E09-FE73-4AF6-85EF-8AE4DAF5E3EF}" type="presOf" srcId="{6AAE61DB-95BC-424F-BD1C-3E74B67652B2}" destId="{C1227100-3B2C-4B78-BDF7-60A66FCA36D7}" srcOrd="0" destOrd="0" presId="urn:microsoft.com/office/officeart/2005/8/layout/chevron1"/>
    <dgm:cxn modelId="{783D010E-F48E-417B-9238-0C5BC1257B1B}" srcId="{6A7E4C10-6304-4747-9C43-13F3152EF1CC}" destId="{929B179C-68ED-41BB-9C1D-8D5C4F1D4628}" srcOrd="1" destOrd="0" parTransId="{D195F3C8-4B95-4144-B569-4A0B403BD67A}" sibTransId="{4840E3DB-4FDB-408F-88F7-65BD41F23108}"/>
    <dgm:cxn modelId="{E81A9F2C-DE81-42EB-BECC-6F396DBC9EB6}" type="presOf" srcId="{6A7E4C10-6304-4747-9C43-13F3152EF1CC}" destId="{7835FAF5-98B2-4DB8-B689-6DE752F191D5}" srcOrd="0" destOrd="0" presId="urn:microsoft.com/office/officeart/2005/8/layout/chevron1"/>
    <dgm:cxn modelId="{D655DB74-218D-4F8C-B2E3-BBC40504AEEF}" srcId="{6A7E4C10-6304-4747-9C43-13F3152EF1CC}" destId="{6AAE61DB-95BC-424F-BD1C-3E74B67652B2}" srcOrd="0" destOrd="0" parTransId="{65DE57DC-47C0-4B08-91D9-34F8129853B8}" sibTransId="{B06ACB4D-E1D8-4B93-84AE-28E183F765E2}"/>
    <dgm:cxn modelId="{7A7304BB-BA5D-4511-94D9-5DFB1024C21E}" type="presOf" srcId="{929B179C-68ED-41BB-9C1D-8D5C4F1D4628}" destId="{6C33D707-FB5D-4A76-9BA5-913418F69573}" srcOrd="0" destOrd="0" presId="urn:microsoft.com/office/officeart/2005/8/layout/chevron1"/>
    <dgm:cxn modelId="{D78E7E0A-B411-4021-86F7-E0F0B839B8D5}" type="presParOf" srcId="{7835FAF5-98B2-4DB8-B689-6DE752F191D5}" destId="{C1227100-3B2C-4B78-BDF7-60A66FCA36D7}" srcOrd="0" destOrd="0" presId="urn:microsoft.com/office/officeart/2005/8/layout/chevron1"/>
    <dgm:cxn modelId="{C93EC419-F019-497A-900D-9A778F32AD79}" type="presParOf" srcId="{7835FAF5-98B2-4DB8-B689-6DE752F191D5}" destId="{39D4D10D-1B9D-41A6-A4F4-56A7BC02B25D}" srcOrd="1" destOrd="0" presId="urn:microsoft.com/office/officeart/2005/8/layout/chevron1"/>
    <dgm:cxn modelId="{3BC4736E-7800-4B8A-9CA5-562B0B3704E3}" type="presParOf" srcId="{7835FAF5-98B2-4DB8-B689-6DE752F191D5}" destId="{6C33D707-FB5D-4A76-9BA5-913418F69573}"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6CF1AF-63DF-402F-A41F-AFC07038B1FC}"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8FFD8806-F0AA-4CC2-9DC1-80508160B460}">
      <dgm:prSet phldrT="[Text]" custT="1"/>
      <dgm:spPr/>
      <dgm:t>
        <a:bodyPr/>
        <a:lstStyle/>
        <a:p>
          <a:r>
            <a:rPr lang="fa-IR" sz="2000" b="1" dirty="0">
              <a:cs typeface="B Koodak" panose="00000700000000000000" pitchFamily="2" charset="-78"/>
            </a:rPr>
            <a:t>سه مشخصه­ي مشترك ميان شبكه­هاي عصبي مصنوعي و شبكه­هاي مغزي عبارتند از:</a:t>
          </a:r>
          <a:endParaRPr lang="en-US" sz="2000" dirty="0">
            <a:cs typeface="B Koodak" panose="00000700000000000000" pitchFamily="2" charset="-78"/>
          </a:endParaRPr>
        </a:p>
      </dgm:t>
    </dgm:pt>
    <dgm:pt modelId="{3E6C3414-B59C-4344-8130-7B02A2DBF629}" type="parTrans" cxnId="{2AD2646F-A276-4A1C-9B8B-876932F010E7}">
      <dgm:prSet/>
      <dgm:spPr/>
      <dgm:t>
        <a:bodyPr/>
        <a:lstStyle/>
        <a:p>
          <a:endParaRPr lang="en-US"/>
        </a:p>
      </dgm:t>
    </dgm:pt>
    <dgm:pt modelId="{E649A134-C3D6-40D8-820C-B9F5C565BBB6}" type="sibTrans" cxnId="{2AD2646F-A276-4A1C-9B8B-876932F010E7}">
      <dgm:prSet/>
      <dgm:spPr/>
      <dgm:t>
        <a:bodyPr/>
        <a:lstStyle/>
        <a:p>
          <a:endParaRPr lang="en-US"/>
        </a:p>
      </dgm:t>
    </dgm:pt>
    <dgm:pt modelId="{67C07C26-9B70-48C9-B32F-8443EB5A723D}">
      <dgm:prSet phldrT="[Text]"/>
      <dgm:spPr/>
      <dgm:t>
        <a:bodyPr/>
        <a:lstStyle/>
        <a:p>
          <a:r>
            <a:rPr lang="fa-IR" dirty="0">
              <a:cs typeface="B Koodak" panose="00000700000000000000" pitchFamily="2" charset="-78"/>
            </a:rPr>
            <a:t>ساختار پايه­اي شبكه­ي عصبي از تعداد زيادي واحد پردازنده به اسم نرون تشكيل شده­است.</a:t>
          </a:r>
          <a:endParaRPr lang="en-US" dirty="0">
            <a:cs typeface="B Koodak" panose="00000700000000000000" pitchFamily="2" charset="-78"/>
          </a:endParaRPr>
        </a:p>
      </dgm:t>
    </dgm:pt>
    <dgm:pt modelId="{EFFDBFD3-0F94-40D1-9C44-95D3887E5169}" type="parTrans" cxnId="{00E0AE89-9815-4008-804A-D444C958B279}">
      <dgm:prSet/>
      <dgm:spPr/>
      <dgm:t>
        <a:bodyPr/>
        <a:lstStyle/>
        <a:p>
          <a:endParaRPr lang="en-US"/>
        </a:p>
      </dgm:t>
    </dgm:pt>
    <dgm:pt modelId="{05754197-DCBF-4246-ADB0-66142BC4EC35}" type="sibTrans" cxnId="{00E0AE89-9815-4008-804A-D444C958B279}">
      <dgm:prSet/>
      <dgm:spPr/>
      <dgm:t>
        <a:bodyPr/>
        <a:lstStyle/>
        <a:p>
          <a:endParaRPr lang="en-US"/>
        </a:p>
      </dgm:t>
    </dgm:pt>
    <dgm:pt modelId="{E2F54826-98C7-4749-B766-05F369845304}">
      <dgm:prSet phldrT="[Text]"/>
      <dgm:spPr/>
      <dgm:t>
        <a:bodyPr/>
        <a:lstStyle/>
        <a:p>
          <a:pPr rtl="1"/>
          <a:r>
            <a:rPr lang="fa-IR" dirty="0">
              <a:cs typeface="B Koodak" panose="00000700000000000000" pitchFamily="2" charset="-78"/>
            </a:rPr>
            <a:t>اين ساختارهاي پردازنده به طول وسيعي به­هم متصل مي­باشند.</a:t>
          </a:r>
          <a:endParaRPr lang="en-US" dirty="0">
            <a:cs typeface="B Koodak" panose="00000700000000000000" pitchFamily="2" charset="-78"/>
          </a:endParaRPr>
        </a:p>
      </dgm:t>
    </dgm:pt>
    <dgm:pt modelId="{34F795D1-F14B-4DA6-BC5C-C0440F222B17}" type="parTrans" cxnId="{C1A8BC20-439E-4DC1-B522-EBEF97F92D14}">
      <dgm:prSet/>
      <dgm:spPr/>
      <dgm:t>
        <a:bodyPr/>
        <a:lstStyle/>
        <a:p>
          <a:endParaRPr lang="en-US"/>
        </a:p>
      </dgm:t>
    </dgm:pt>
    <dgm:pt modelId="{95594703-871D-4A9A-A37C-1AD0AF42F5A6}" type="sibTrans" cxnId="{C1A8BC20-439E-4DC1-B522-EBEF97F92D14}">
      <dgm:prSet/>
      <dgm:spPr/>
      <dgm:t>
        <a:bodyPr/>
        <a:lstStyle/>
        <a:p>
          <a:endParaRPr lang="en-US"/>
        </a:p>
      </dgm:t>
    </dgm:pt>
    <dgm:pt modelId="{84BC4B15-416C-444E-B35A-1616F6A3078A}">
      <dgm:prSet phldrT="[Text]"/>
      <dgm:spPr/>
      <dgm:t>
        <a:bodyPr/>
        <a:lstStyle/>
        <a:p>
          <a:pPr algn="ctr" rtl="1"/>
          <a:r>
            <a:rPr lang="fa-IR" dirty="0">
              <a:cs typeface="B Koodak" panose="00000700000000000000" pitchFamily="2" charset="-78"/>
            </a:rPr>
            <a:t>نرون­ها به­صورت دسته­جمعي فعاليت </a:t>
          </a:r>
          <a:endParaRPr lang="en-US" dirty="0">
            <a:cs typeface="B Koodak" panose="00000700000000000000" pitchFamily="2" charset="-78"/>
          </a:endParaRPr>
        </a:p>
        <a:p>
          <a:pPr algn="ctr" rtl="1"/>
          <a:r>
            <a:rPr lang="fa-IR" dirty="0">
              <a:cs typeface="B Koodak" panose="00000700000000000000" pitchFamily="2" charset="-78"/>
            </a:rPr>
            <a:t>مي­كنند.</a:t>
          </a:r>
          <a:r>
            <a:rPr lang="en-US" dirty="0">
              <a:cs typeface="B Koodak" panose="00000700000000000000" pitchFamily="2" charset="-78"/>
            </a:rPr>
            <a:t>[7]</a:t>
          </a:r>
        </a:p>
      </dgm:t>
    </dgm:pt>
    <dgm:pt modelId="{63E488C3-E0ED-4AB5-8CD6-3BF27DF4F9C0}" type="parTrans" cxnId="{1673E49F-19A6-4A58-ACEB-DB3A29C2A785}">
      <dgm:prSet/>
      <dgm:spPr/>
      <dgm:t>
        <a:bodyPr/>
        <a:lstStyle/>
        <a:p>
          <a:endParaRPr lang="en-US"/>
        </a:p>
      </dgm:t>
    </dgm:pt>
    <dgm:pt modelId="{2828E4CA-D1B3-4C01-AB24-59712E02AE6F}" type="sibTrans" cxnId="{1673E49F-19A6-4A58-ACEB-DB3A29C2A785}">
      <dgm:prSet/>
      <dgm:spPr/>
      <dgm:t>
        <a:bodyPr/>
        <a:lstStyle/>
        <a:p>
          <a:endParaRPr lang="en-US"/>
        </a:p>
      </dgm:t>
    </dgm:pt>
    <dgm:pt modelId="{16F3F407-E261-4CFC-A454-1362BD287BF1}" type="pres">
      <dgm:prSet presAssocID="{0C6CF1AF-63DF-402F-A41F-AFC07038B1FC}" presName="Name0" presStyleCnt="0">
        <dgm:presLayoutVars>
          <dgm:chPref val="1"/>
          <dgm:dir val="rev"/>
          <dgm:animOne val="branch"/>
          <dgm:animLvl val="lvl"/>
          <dgm:resizeHandles val="exact"/>
        </dgm:presLayoutVars>
      </dgm:prSet>
      <dgm:spPr/>
    </dgm:pt>
    <dgm:pt modelId="{0AF3634B-A51A-4C5B-8E0C-AE5678D00069}" type="pres">
      <dgm:prSet presAssocID="{8FFD8806-F0AA-4CC2-9DC1-80508160B460}" presName="root1" presStyleCnt="0"/>
      <dgm:spPr/>
    </dgm:pt>
    <dgm:pt modelId="{0239415D-0F23-426D-973C-29A634310FE1}" type="pres">
      <dgm:prSet presAssocID="{8FFD8806-F0AA-4CC2-9DC1-80508160B460}" presName="LevelOneTextNode" presStyleLbl="node0" presStyleIdx="0" presStyleCnt="1" custAng="16200000" custScaleX="174798" custScaleY="61320" custLinFactX="14327" custLinFactNeighborX="100000">
        <dgm:presLayoutVars>
          <dgm:chPref val="3"/>
        </dgm:presLayoutVars>
      </dgm:prSet>
      <dgm:spPr/>
    </dgm:pt>
    <dgm:pt modelId="{C55C0394-F159-41F5-9330-A510FC9799B4}" type="pres">
      <dgm:prSet presAssocID="{8FFD8806-F0AA-4CC2-9DC1-80508160B460}" presName="level2hierChild" presStyleCnt="0"/>
      <dgm:spPr/>
    </dgm:pt>
    <dgm:pt modelId="{03D50E95-86ED-4F9A-8D5C-F6D19D8995B4}" type="pres">
      <dgm:prSet presAssocID="{EFFDBFD3-0F94-40D1-9C44-95D3887E5169}" presName="conn2-1" presStyleLbl="parChTrans1D2" presStyleIdx="0" presStyleCnt="3"/>
      <dgm:spPr/>
    </dgm:pt>
    <dgm:pt modelId="{519EA91C-FFFC-49A5-934C-C83BAC2A9D49}" type="pres">
      <dgm:prSet presAssocID="{EFFDBFD3-0F94-40D1-9C44-95D3887E5169}" presName="connTx" presStyleLbl="parChTrans1D2" presStyleIdx="0" presStyleCnt="3"/>
      <dgm:spPr/>
    </dgm:pt>
    <dgm:pt modelId="{85270D2B-B19E-4329-8BA5-6A3A593D2F34}" type="pres">
      <dgm:prSet presAssocID="{67C07C26-9B70-48C9-B32F-8443EB5A723D}" presName="root2" presStyleCnt="0"/>
      <dgm:spPr/>
    </dgm:pt>
    <dgm:pt modelId="{DDFE9489-824D-4C6F-B817-A3B6B8B9E946}" type="pres">
      <dgm:prSet presAssocID="{67C07C26-9B70-48C9-B32F-8443EB5A723D}" presName="LevelTwoTextNode" presStyleLbl="node2" presStyleIdx="0" presStyleCnt="3" custScaleX="119134">
        <dgm:presLayoutVars>
          <dgm:chPref val="3"/>
        </dgm:presLayoutVars>
      </dgm:prSet>
      <dgm:spPr/>
    </dgm:pt>
    <dgm:pt modelId="{A4E7B333-960C-4051-8AFC-50B93DD2D415}" type="pres">
      <dgm:prSet presAssocID="{67C07C26-9B70-48C9-B32F-8443EB5A723D}" presName="level3hierChild" presStyleCnt="0"/>
      <dgm:spPr/>
    </dgm:pt>
    <dgm:pt modelId="{423B547C-01A8-48E2-80C5-B9042FAD8FF9}" type="pres">
      <dgm:prSet presAssocID="{34F795D1-F14B-4DA6-BC5C-C0440F222B17}" presName="conn2-1" presStyleLbl="parChTrans1D2" presStyleIdx="1" presStyleCnt="3"/>
      <dgm:spPr/>
    </dgm:pt>
    <dgm:pt modelId="{FC4B37E0-0F62-456B-B701-1F6D05D1C305}" type="pres">
      <dgm:prSet presAssocID="{34F795D1-F14B-4DA6-BC5C-C0440F222B17}" presName="connTx" presStyleLbl="parChTrans1D2" presStyleIdx="1" presStyleCnt="3"/>
      <dgm:spPr/>
    </dgm:pt>
    <dgm:pt modelId="{5514FB90-B9F9-4706-BDFD-A6E217CDFB36}" type="pres">
      <dgm:prSet presAssocID="{E2F54826-98C7-4749-B766-05F369845304}" presName="root2" presStyleCnt="0"/>
      <dgm:spPr/>
    </dgm:pt>
    <dgm:pt modelId="{6245647F-2144-4776-9DA2-BA42401E1AC1}" type="pres">
      <dgm:prSet presAssocID="{E2F54826-98C7-4749-B766-05F369845304}" presName="LevelTwoTextNode" presStyleLbl="node2" presStyleIdx="1" presStyleCnt="3" custScaleX="118558">
        <dgm:presLayoutVars>
          <dgm:chPref val="3"/>
        </dgm:presLayoutVars>
      </dgm:prSet>
      <dgm:spPr/>
    </dgm:pt>
    <dgm:pt modelId="{AAA0FABF-7470-4DEA-B9A9-4C98EF3D618C}" type="pres">
      <dgm:prSet presAssocID="{E2F54826-98C7-4749-B766-05F369845304}" presName="level3hierChild" presStyleCnt="0"/>
      <dgm:spPr/>
    </dgm:pt>
    <dgm:pt modelId="{D951B413-AF92-4431-A0EF-311F9980727C}" type="pres">
      <dgm:prSet presAssocID="{63E488C3-E0ED-4AB5-8CD6-3BF27DF4F9C0}" presName="conn2-1" presStyleLbl="parChTrans1D2" presStyleIdx="2" presStyleCnt="3"/>
      <dgm:spPr/>
    </dgm:pt>
    <dgm:pt modelId="{5B06FEB9-EBA6-4230-8EA6-F0F793DF8D50}" type="pres">
      <dgm:prSet presAssocID="{63E488C3-E0ED-4AB5-8CD6-3BF27DF4F9C0}" presName="connTx" presStyleLbl="parChTrans1D2" presStyleIdx="2" presStyleCnt="3"/>
      <dgm:spPr/>
    </dgm:pt>
    <dgm:pt modelId="{FF930E1D-FB89-4305-A0F3-076CEFFF8BAB}" type="pres">
      <dgm:prSet presAssocID="{84BC4B15-416C-444E-B35A-1616F6A3078A}" presName="root2" presStyleCnt="0"/>
      <dgm:spPr/>
    </dgm:pt>
    <dgm:pt modelId="{7119C10C-A803-47C5-9A84-A891CDC6F881}" type="pres">
      <dgm:prSet presAssocID="{84BC4B15-416C-444E-B35A-1616F6A3078A}" presName="LevelTwoTextNode" presStyleLbl="node2" presStyleIdx="2" presStyleCnt="3" custScaleX="119134">
        <dgm:presLayoutVars>
          <dgm:chPref val="3"/>
        </dgm:presLayoutVars>
      </dgm:prSet>
      <dgm:spPr/>
    </dgm:pt>
    <dgm:pt modelId="{F697B5AA-CE43-4C0D-AA99-FC35A5FDD7A6}" type="pres">
      <dgm:prSet presAssocID="{84BC4B15-416C-444E-B35A-1616F6A3078A}" presName="level3hierChild" presStyleCnt="0"/>
      <dgm:spPr/>
    </dgm:pt>
  </dgm:ptLst>
  <dgm:cxnLst>
    <dgm:cxn modelId="{A829D90B-5070-49CD-A627-0A3F5703C7AC}" type="presOf" srcId="{63E488C3-E0ED-4AB5-8CD6-3BF27DF4F9C0}" destId="{D951B413-AF92-4431-A0EF-311F9980727C}" srcOrd="0" destOrd="0" presId="urn:microsoft.com/office/officeart/2008/layout/HorizontalMultiLevelHierarchy"/>
    <dgm:cxn modelId="{1C27DD0C-4D4D-4B0F-B68A-A95F5E2CB94C}" type="presOf" srcId="{0C6CF1AF-63DF-402F-A41F-AFC07038B1FC}" destId="{16F3F407-E261-4CFC-A454-1362BD287BF1}" srcOrd="0" destOrd="0" presId="urn:microsoft.com/office/officeart/2008/layout/HorizontalMultiLevelHierarchy"/>
    <dgm:cxn modelId="{C1A8BC20-439E-4DC1-B522-EBEF97F92D14}" srcId="{8FFD8806-F0AA-4CC2-9DC1-80508160B460}" destId="{E2F54826-98C7-4749-B766-05F369845304}" srcOrd="1" destOrd="0" parTransId="{34F795D1-F14B-4DA6-BC5C-C0440F222B17}" sibTransId="{95594703-871D-4A9A-A37C-1AD0AF42F5A6}"/>
    <dgm:cxn modelId="{F6473F24-7B0B-4106-B43E-6337A57BAA5B}" type="presOf" srcId="{EFFDBFD3-0F94-40D1-9C44-95D3887E5169}" destId="{03D50E95-86ED-4F9A-8D5C-F6D19D8995B4}" srcOrd="0" destOrd="0" presId="urn:microsoft.com/office/officeart/2008/layout/HorizontalMultiLevelHierarchy"/>
    <dgm:cxn modelId="{BB65F829-945A-4440-A764-27B296A94DB1}" type="presOf" srcId="{63E488C3-E0ED-4AB5-8CD6-3BF27DF4F9C0}" destId="{5B06FEB9-EBA6-4230-8EA6-F0F793DF8D50}" srcOrd="1" destOrd="0" presId="urn:microsoft.com/office/officeart/2008/layout/HorizontalMultiLevelHierarchy"/>
    <dgm:cxn modelId="{2AD2646F-A276-4A1C-9B8B-876932F010E7}" srcId="{0C6CF1AF-63DF-402F-A41F-AFC07038B1FC}" destId="{8FFD8806-F0AA-4CC2-9DC1-80508160B460}" srcOrd="0" destOrd="0" parTransId="{3E6C3414-B59C-4344-8130-7B02A2DBF629}" sibTransId="{E649A134-C3D6-40D8-820C-B9F5C565BBB6}"/>
    <dgm:cxn modelId="{2FAFB176-70AF-415C-82C1-A856024C4522}" type="presOf" srcId="{67C07C26-9B70-48C9-B32F-8443EB5A723D}" destId="{DDFE9489-824D-4C6F-B817-A3B6B8B9E946}" srcOrd="0" destOrd="0" presId="urn:microsoft.com/office/officeart/2008/layout/HorizontalMultiLevelHierarchy"/>
    <dgm:cxn modelId="{00E0AE89-9815-4008-804A-D444C958B279}" srcId="{8FFD8806-F0AA-4CC2-9DC1-80508160B460}" destId="{67C07C26-9B70-48C9-B32F-8443EB5A723D}" srcOrd="0" destOrd="0" parTransId="{EFFDBFD3-0F94-40D1-9C44-95D3887E5169}" sibTransId="{05754197-DCBF-4246-ADB0-66142BC4EC35}"/>
    <dgm:cxn modelId="{E1E62B9B-2FA6-4757-84C1-A3B008C5B468}" type="presOf" srcId="{34F795D1-F14B-4DA6-BC5C-C0440F222B17}" destId="{FC4B37E0-0F62-456B-B701-1F6D05D1C305}" srcOrd="1" destOrd="0" presId="urn:microsoft.com/office/officeart/2008/layout/HorizontalMultiLevelHierarchy"/>
    <dgm:cxn modelId="{FDA93A9D-5209-4171-B4E9-74CCCBCEC8F2}" type="presOf" srcId="{8FFD8806-F0AA-4CC2-9DC1-80508160B460}" destId="{0239415D-0F23-426D-973C-29A634310FE1}" srcOrd="0" destOrd="0" presId="urn:microsoft.com/office/officeart/2008/layout/HorizontalMultiLevelHierarchy"/>
    <dgm:cxn modelId="{1673E49F-19A6-4A58-ACEB-DB3A29C2A785}" srcId="{8FFD8806-F0AA-4CC2-9DC1-80508160B460}" destId="{84BC4B15-416C-444E-B35A-1616F6A3078A}" srcOrd="2" destOrd="0" parTransId="{63E488C3-E0ED-4AB5-8CD6-3BF27DF4F9C0}" sibTransId="{2828E4CA-D1B3-4C01-AB24-59712E02AE6F}"/>
    <dgm:cxn modelId="{716B2BAC-42F3-48FE-8E88-E5EE02CF0C89}" type="presOf" srcId="{E2F54826-98C7-4749-B766-05F369845304}" destId="{6245647F-2144-4776-9DA2-BA42401E1AC1}" srcOrd="0" destOrd="0" presId="urn:microsoft.com/office/officeart/2008/layout/HorizontalMultiLevelHierarchy"/>
    <dgm:cxn modelId="{2B433FC6-9565-44EB-8104-1DDC7C017EB6}" type="presOf" srcId="{34F795D1-F14B-4DA6-BC5C-C0440F222B17}" destId="{423B547C-01A8-48E2-80C5-B9042FAD8FF9}" srcOrd="0" destOrd="0" presId="urn:microsoft.com/office/officeart/2008/layout/HorizontalMultiLevelHierarchy"/>
    <dgm:cxn modelId="{270F39CD-31DC-4B31-A30B-3434AB2F7526}" type="presOf" srcId="{84BC4B15-416C-444E-B35A-1616F6A3078A}" destId="{7119C10C-A803-47C5-9A84-A891CDC6F881}" srcOrd="0" destOrd="0" presId="urn:microsoft.com/office/officeart/2008/layout/HorizontalMultiLevelHierarchy"/>
    <dgm:cxn modelId="{006577E5-4225-43A1-AED8-864DE6B27863}" type="presOf" srcId="{EFFDBFD3-0F94-40D1-9C44-95D3887E5169}" destId="{519EA91C-FFFC-49A5-934C-C83BAC2A9D49}" srcOrd="1" destOrd="0" presId="urn:microsoft.com/office/officeart/2008/layout/HorizontalMultiLevelHierarchy"/>
    <dgm:cxn modelId="{0C4E5893-6A97-499C-8EBD-BCDC77B743CE}" type="presParOf" srcId="{16F3F407-E261-4CFC-A454-1362BD287BF1}" destId="{0AF3634B-A51A-4C5B-8E0C-AE5678D00069}" srcOrd="0" destOrd="0" presId="urn:microsoft.com/office/officeart/2008/layout/HorizontalMultiLevelHierarchy"/>
    <dgm:cxn modelId="{5CB35D88-48D1-4490-8F00-6F015F97D59A}" type="presParOf" srcId="{0AF3634B-A51A-4C5B-8E0C-AE5678D00069}" destId="{0239415D-0F23-426D-973C-29A634310FE1}" srcOrd="0" destOrd="0" presId="urn:microsoft.com/office/officeart/2008/layout/HorizontalMultiLevelHierarchy"/>
    <dgm:cxn modelId="{3D48063B-2AE1-4B6F-BC9D-FDDA34C9248D}" type="presParOf" srcId="{0AF3634B-A51A-4C5B-8E0C-AE5678D00069}" destId="{C55C0394-F159-41F5-9330-A510FC9799B4}" srcOrd="1" destOrd="0" presId="urn:microsoft.com/office/officeart/2008/layout/HorizontalMultiLevelHierarchy"/>
    <dgm:cxn modelId="{361A2C28-6FB1-458C-94C4-10F8B8C2FFCF}" type="presParOf" srcId="{C55C0394-F159-41F5-9330-A510FC9799B4}" destId="{03D50E95-86ED-4F9A-8D5C-F6D19D8995B4}" srcOrd="0" destOrd="0" presId="urn:microsoft.com/office/officeart/2008/layout/HorizontalMultiLevelHierarchy"/>
    <dgm:cxn modelId="{206AAD9E-433A-44D6-B497-6F6B15E6DDBE}" type="presParOf" srcId="{03D50E95-86ED-4F9A-8D5C-F6D19D8995B4}" destId="{519EA91C-FFFC-49A5-934C-C83BAC2A9D49}" srcOrd="0" destOrd="0" presId="urn:microsoft.com/office/officeart/2008/layout/HorizontalMultiLevelHierarchy"/>
    <dgm:cxn modelId="{8EE1F941-CA07-477D-86AE-FF1A42EC8F97}" type="presParOf" srcId="{C55C0394-F159-41F5-9330-A510FC9799B4}" destId="{85270D2B-B19E-4329-8BA5-6A3A593D2F34}" srcOrd="1" destOrd="0" presId="urn:microsoft.com/office/officeart/2008/layout/HorizontalMultiLevelHierarchy"/>
    <dgm:cxn modelId="{8F07F620-8A6C-4B81-99F6-1099D444C64B}" type="presParOf" srcId="{85270D2B-B19E-4329-8BA5-6A3A593D2F34}" destId="{DDFE9489-824D-4C6F-B817-A3B6B8B9E946}" srcOrd="0" destOrd="0" presId="urn:microsoft.com/office/officeart/2008/layout/HorizontalMultiLevelHierarchy"/>
    <dgm:cxn modelId="{D8FB46EE-7D0D-4683-978C-BD6A7FF92D4A}" type="presParOf" srcId="{85270D2B-B19E-4329-8BA5-6A3A593D2F34}" destId="{A4E7B333-960C-4051-8AFC-50B93DD2D415}" srcOrd="1" destOrd="0" presId="urn:microsoft.com/office/officeart/2008/layout/HorizontalMultiLevelHierarchy"/>
    <dgm:cxn modelId="{B112FA45-0101-4AFD-B2A0-B4144171573B}" type="presParOf" srcId="{C55C0394-F159-41F5-9330-A510FC9799B4}" destId="{423B547C-01A8-48E2-80C5-B9042FAD8FF9}" srcOrd="2" destOrd="0" presId="urn:microsoft.com/office/officeart/2008/layout/HorizontalMultiLevelHierarchy"/>
    <dgm:cxn modelId="{AF5A5B2C-F3ED-4FDD-BBFC-FFEE1EEC67CE}" type="presParOf" srcId="{423B547C-01A8-48E2-80C5-B9042FAD8FF9}" destId="{FC4B37E0-0F62-456B-B701-1F6D05D1C305}" srcOrd="0" destOrd="0" presId="urn:microsoft.com/office/officeart/2008/layout/HorizontalMultiLevelHierarchy"/>
    <dgm:cxn modelId="{EB9F6E96-F577-49F9-95C4-58BC25ECFA96}" type="presParOf" srcId="{C55C0394-F159-41F5-9330-A510FC9799B4}" destId="{5514FB90-B9F9-4706-BDFD-A6E217CDFB36}" srcOrd="3" destOrd="0" presId="urn:microsoft.com/office/officeart/2008/layout/HorizontalMultiLevelHierarchy"/>
    <dgm:cxn modelId="{81CD27F5-53B7-4997-80A5-D0647DE4B231}" type="presParOf" srcId="{5514FB90-B9F9-4706-BDFD-A6E217CDFB36}" destId="{6245647F-2144-4776-9DA2-BA42401E1AC1}" srcOrd="0" destOrd="0" presId="urn:microsoft.com/office/officeart/2008/layout/HorizontalMultiLevelHierarchy"/>
    <dgm:cxn modelId="{28E90575-580B-4D20-BB9F-87613184FC9E}" type="presParOf" srcId="{5514FB90-B9F9-4706-BDFD-A6E217CDFB36}" destId="{AAA0FABF-7470-4DEA-B9A9-4C98EF3D618C}" srcOrd="1" destOrd="0" presId="urn:microsoft.com/office/officeart/2008/layout/HorizontalMultiLevelHierarchy"/>
    <dgm:cxn modelId="{7AC23FF1-A8A3-451C-9CA4-5C39BE4BA59D}" type="presParOf" srcId="{C55C0394-F159-41F5-9330-A510FC9799B4}" destId="{D951B413-AF92-4431-A0EF-311F9980727C}" srcOrd="4" destOrd="0" presId="urn:microsoft.com/office/officeart/2008/layout/HorizontalMultiLevelHierarchy"/>
    <dgm:cxn modelId="{45682C3E-2F0D-4207-82B3-89BA82D2119A}" type="presParOf" srcId="{D951B413-AF92-4431-A0EF-311F9980727C}" destId="{5B06FEB9-EBA6-4230-8EA6-F0F793DF8D50}" srcOrd="0" destOrd="0" presId="urn:microsoft.com/office/officeart/2008/layout/HorizontalMultiLevelHierarchy"/>
    <dgm:cxn modelId="{C9535FA0-9AFE-49A0-862E-329212D6A65C}" type="presParOf" srcId="{C55C0394-F159-41F5-9330-A510FC9799B4}" destId="{FF930E1D-FB89-4305-A0F3-076CEFFF8BAB}" srcOrd="5" destOrd="0" presId="urn:microsoft.com/office/officeart/2008/layout/HorizontalMultiLevelHierarchy"/>
    <dgm:cxn modelId="{F1B6A2C4-A3BB-4037-89CC-75820CF8BCDE}" type="presParOf" srcId="{FF930E1D-FB89-4305-A0F3-076CEFFF8BAB}" destId="{7119C10C-A803-47C5-9A84-A891CDC6F881}" srcOrd="0" destOrd="0" presId="urn:microsoft.com/office/officeart/2008/layout/HorizontalMultiLevelHierarchy"/>
    <dgm:cxn modelId="{91FC3DC5-9CCC-42E2-80C4-616CD09368AE}" type="presParOf" srcId="{FF930E1D-FB89-4305-A0F3-076CEFFF8BAB}" destId="{F697B5AA-CE43-4C0D-AA99-FC35A5FDD7A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6A415-8C5B-48B2-B0EE-80C7F34DEB35}">
      <dsp:nvSpPr>
        <dsp:cNvPr id="0" name=""/>
        <dsp:cNvSpPr/>
      </dsp:nvSpPr>
      <dsp:spPr>
        <a:xfrm>
          <a:off x="0" y="489826"/>
          <a:ext cx="6776720" cy="730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F2D4E-2966-4A31-A7E2-2BB1BC24F1D2}">
      <dsp:nvSpPr>
        <dsp:cNvPr id="0" name=""/>
        <dsp:cNvSpPr/>
      </dsp:nvSpPr>
      <dsp:spPr>
        <a:xfrm>
          <a:off x="338836" y="61786"/>
          <a:ext cx="4743704" cy="8560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01" tIns="0" rIns="179301" bIns="0" numCol="1" spcCol="1270" anchor="ctr" anchorCtr="0">
          <a:noAutofit/>
        </a:bodyPr>
        <a:lstStyle/>
        <a:p>
          <a:pPr marL="0" lvl="0" indent="0" algn="r" defTabSz="1289050" rtl="1">
            <a:lnSpc>
              <a:spcPct val="90000"/>
            </a:lnSpc>
            <a:spcBef>
              <a:spcPct val="0"/>
            </a:spcBef>
            <a:spcAft>
              <a:spcPct val="35000"/>
            </a:spcAft>
            <a:buNone/>
          </a:pPr>
          <a:r>
            <a:rPr lang="fa-IR" sz="2900" kern="1200" dirty="0">
              <a:cs typeface="B Koodak" panose="00000700000000000000" pitchFamily="2" charset="-78"/>
            </a:rPr>
            <a:t>یادگیری با ناظر</a:t>
          </a:r>
          <a:endParaRPr lang="en-US" sz="2900" kern="1200" dirty="0">
            <a:cs typeface="B Koodak" panose="00000700000000000000" pitchFamily="2" charset="-78"/>
          </a:endParaRPr>
        </a:p>
      </dsp:txBody>
      <dsp:txXfrm>
        <a:off x="380626" y="103576"/>
        <a:ext cx="4660124" cy="772500"/>
      </dsp:txXfrm>
    </dsp:sp>
    <dsp:sp modelId="{F9A3EDD3-27D7-4C9A-B391-9369024D67A6}">
      <dsp:nvSpPr>
        <dsp:cNvPr id="0" name=""/>
        <dsp:cNvSpPr/>
      </dsp:nvSpPr>
      <dsp:spPr>
        <a:xfrm>
          <a:off x="0" y="1805266"/>
          <a:ext cx="6776720" cy="730800"/>
        </a:xfrm>
        <a:prstGeom prst="rect">
          <a:avLst/>
        </a:prstGeom>
        <a:solidFill>
          <a:schemeClr val="lt1">
            <a:alpha val="90000"/>
            <a:hueOff val="0"/>
            <a:satOff val="0"/>
            <a:lumOff val="0"/>
            <a:alphaOff val="0"/>
          </a:schemeClr>
        </a:solidFill>
        <a:ln w="25400" cap="flat" cmpd="sng" algn="ctr">
          <a:solidFill>
            <a:srgbClr val="6A90AD"/>
          </a:solidFill>
          <a:prstDash val="solid"/>
        </a:ln>
        <a:effectLst/>
      </dsp:spPr>
      <dsp:style>
        <a:lnRef idx="2">
          <a:scrgbClr r="0" g="0" b="0"/>
        </a:lnRef>
        <a:fillRef idx="1">
          <a:scrgbClr r="0" g="0" b="0"/>
        </a:fillRef>
        <a:effectRef idx="0">
          <a:scrgbClr r="0" g="0" b="0"/>
        </a:effectRef>
        <a:fontRef idx="minor"/>
      </dsp:style>
    </dsp:sp>
    <dsp:sp modelId="{4DF726A6-3AE5-473D-8354-584261254E4E}">
      <dsp:nvSpPr>
        <dsp:cNvPr id="0" name=""/>
        <dsp:cNvSpPr/>
      </dsp:nvSpPr>
      <dsp:spPr>
        <a:xfrm>
          <a:off x="338836" y="1377226"/>
          <a:ext cx="4743704" cy="856080"/>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01" tIns="0" rIns="179301" bIns="0" numCol="1" spcCol="1270" anchor="ctr" anchorCtr="0">
          <a:noAutofit/>
        </a:bodyPr>
        <a:lstStyle/>
        <a:p>
          <a:pPr marL="0" lvl="0" indent="0" algn="r" defTabSz="1289050">
            <a:lnSpc>
              <a:spcPct val="90000"/>
            </a:lnSpc>
            <a:spcBef>
              <a:spcPct val="0"/>
            </a:spcBef>
            <a:spcAft>
              <a:spcPct val="35000"/>
            </a:spcAft>
            <a:buNone/>
          </a:pPr>
          <a:r>
            <a:rPr lang="fa-IR" sz="2900" kern="1200" dirty="0">
              <a:cs typeface="B Koodak" panose="00000700000000000000" pitchFamily="2" charset="-78"/>
            </a:rPr>
            <a:t>یادگیری بدون ناظر</a:t>
          </a:r>
          <a:endParaRPr lang="en-US" sz="2900" kern="1200" dirty="0">
            <a:cs typeface="B Koodak" panose="00000700000000000000" pitchFamily="2" charset="-78"/>
          </a:endParaRPr>
        </a:p>
      </dsp:txBody>
      <dsp:txXfrm>
        <a:off x="380626" y="1419016"/>
        <a:ext cx="4660124" cy="772500"/>
      </dsp:txXfrm>
    </dsp:sp>
    <dsp:sp modelId="{43CE655D-8602-484A-A727-A6BF8C336779}">
      <dsp:nvSpPr>
        <dsp:cNvPr id="0" name=""/>
        <dsp:cNvSpPr/>
      </dsp:nvSpPr>
      <dsp:spPr>
        <a:xfrm>
          <a:off x="0" y="3100387"/>
          <a:ext cx="6776720" cy="730800"/>
        </a:xfrm>
        <a:prstGeom prst="rect">
          <a:avLst/>
        </a:prstGeom>
        <a:solidFill>
          <a:schemeClr val="lt1">
            <a:alpha val="90000"/>
            <a:hueOff val="0"/>
            <a:satOff val="0"/>
            <a:lumOff val="0"/>
            <a:alphaOff val="0"/>
          </a:schemeClr>
        </a:solidFill>
        <a:ln w="25400" cap="flat" cmpd="sng" algn="ctr">
          <a:solidFill>
            <a:srgbClr val="3A556A"/>
          </a:solidFill>
          <a:prstDash val="solid"/>
        </a:ln>
        <a:effectLst/>
      </dsp:spPr>
      <dsp:style>
        <a:lnRef idx="2">
          <a:scrgbClr r="0" g="0" b="0"/>
        </a:lnRef>
        <a:fillRef idx="1">
          <a:scrgbClr r="0" g="0" b="0"/>
        </a:fillRef>
        <a:effectRef idx="0">
          <a:scrgbClr r="0" g="0" b="0"/>
        </a:effectRef>
        <a:fontRef idx="minor"/>
      </dsp:style>
    </dsp:sp>
    <dsp:sp modelId="{B07D857C-7FB1-4D34-9F24-9ED9E4126A3E}">
      <dsp:nvSpPr>
        <dsp:cNvPr id="0" name=""/>
        <dsp:cNvSpPr/>
      </dsp:nvSpPr>
      <dsp:spPr>
        <a:xfrm>
          <a:off x="338836" y="2692666"/>
          <a:ext cx="4743704" cy="856080"/>
        </a:xfrm>
        <a:prstGeom prst="roundRect">
          <a:avLst/>
        </a:prstGeom>
        <a:solidFill>
          <a:schemeClr val="accent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01" tIns="0" rIns="179301" bIns="0" numCol="1" spcCol="1270" anchor="ctr" anchorCtr="0">
          <a:noAutofit/>
        </a:bodyPr>
        <a:lstStyle/>
        <a:p>
          <a:pPr marL="0" lvl="0" indent="0" algn="r" defTabSz="1289050">
            <a:lnSpc>
              <a:spcPct val="90000"/>
            </a:lnSpc>
            <a:spcBef>
              <a:spcPct val="0"/>
            </a:spcBef>
            <a:spcAft>
              <a:spcPct val="35000"/>
            </a:spcAft>
            <a:buNone/>
          </a:pPr>
          <a:r>
            <a:rPr lang="fa-IR" sz="2900" kern="1200" dirty="0">
              <a:cs typeface="B Koodak" panose="00000700000000000000" pitchFamily="2" charset="-78"/>
            </a:rPr>
            <a:t>یادگیری نیمه نظارتی</a:t>
          </a:r>
          <a:endParaRPr lang="en-US" sz="2900" kern="1200" dirty="0">
            <a:cs typeface="B Koodak" panose="00000700000000000000" pitchFamily="2" charset="-78"/>
          </a:endParaRPr>
        </a:p>
      </dsp:txBody>
      <dsp:txXfrm>
        <a:off x="380626" y="2734456"/>
        <a:ext cx="4660124"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FFA9-96A4-421A-9B4F-CE0749F7C980}">
      <dsp:nvSpPr>
        <dsp:cNvPr id="0" name=""/>
        <dsp:cNvSpPr/>
      </dsp:nvSpPr>
      <dsp:spPr>
        <a:xfrm>
          <a:off x="7974002" y="-689465"/>
          <a:ext cx="5373273" cy="5373273"/>
        </a:xfrm>
        <a:prstGeom prst="blockArc">
          <a:avLst>
            <a:gd name="adj1" fmla="val 8100000"/>
            <a:gd name="adj2" fmla="val 13500000"/>
            <a:gd name="adj3" fmla="val 402"/>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0D6351-D218-469F-BC9B-9CE3426CA43D}">
      <dsp:nvSpPr>
        <dsp:cNvPr id="0" name=""/>
        <dsp:cNvSpPr/>
      </dsp:nvSpPr>
      <dsp:spPr>
        <a:xfrm>
          <a:off x="54016" y="398993"/>
          <a:ext cx="8227870" cy="79798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633402" bIns="78740" numCol="1" spcCol="1270" anchor="ctr" anchorCtr="0">
          <a:noAutofit/>
        </a:bodyPr>
        <a:lstStyle/>
        <a:p>
          <a:pPr marL="0" lvl="0" indent="0" algn="r" defTabSz="1377950" rtl="1">
            <a:lnSpc>
              <a:spcPct val="90000"/>
            </a:lnSpc>
            <a:spcBef>
              <a:spcPct val="0"/>
            </a:spcBef>
            <a:spcAft>
              <a:spcPct val="35000"/>
            </a:spcAft>
            <a:buNone/>
          </a:pPr>
          <a:r>
            <a:rPr lang="fa-IR" sz="3100" kern="1200" dirty="0">
              <a:solidFill>
                <a:schemeClr val="tx1"/>
              </a:solidFill>
              <a:cs typeface="B Koodak" panose="00000700000000000000" pitchFamily="2" charset="-78"/>
            </a:rPr>
            <a:t>دسته بندی</a:t>
          </a:r>
          <a:r>
            <a:rPr lang="fa-IR" sz="3100" kern="1200" dirty="0">
              <a:cs typeface="B Koodak" panose="00000700000000000000" pitchFamily="2" charset="-78"/>
            </a:rPr>
            <a:t> </a:t>
          </a:r>
          <a:endParaRPr lang="en-US" sz="3100" kern="1200" dirty="0">
            <a:cs typeface="B Koodak" panose="00000700000000000000" pitchFamily="2" charset="-78"/>
          </a:endParaRPr>
        </a:p>
      </dsp:txBody>
      <dsp:txXfrm>
        <a:off x="54016" y="398993"/>
        <a:ext cx="8227870" cy="797987"/>
      </dsp:txXfrm>
    </dsp:sp>
    <dsp:sp modelId="{256D1261-4375-443F-9E0E-20E1C74DD98D}">
      <dsp:nvSpPr>
        <dsp:cNvPr id="0" name=""/>
        <dsp:cNvSpPr/>
      </dsp:nvSpPr>
      <dsp:spPr>
        <a:xfrm>
          <a:off x="7783145" y="299245"/>
          <a:ext cx="997484" cy="99748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663B93-0C3A-4AF1-91D1-E06B2A1F73DD}">
      <dsp:nvSpPr>
        <dsp:cNvPr id="0" name=""/>
        <dsp:cNvSpPr/>
      </dsp:nvSpPr>
      <dsp:spPr>
        <a:xfrm>
          <a:off x="54016" y="1595974"/>
          <a:ext cx="7937802" cy="797987"/>
        </a:xfrm>
        <a:prstGeom prst="rect">
          <a:avLst/>
        </a:prstGeom>
        <a:solidFill>
          <a:schemeClr val="accent5">
            <a:hueOff val="174700"/>
            <a:satOff val="0"/>
            <a:lumOff val="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633402" bIns="71120" numCol="1" spcCol="1270" anchor="ctr" anchorCtr="0">
          <a:noAutofit/>
        </a:bodyPr>
        <a:lstStyle/>
        <a:p>
          <a:pPr marL="0" lvl="0" indent="0" algn="r" defTabSz="1244600">
            <a:lnSpc>
              <a:spcPct val="90000"/>
            </a:lnSpc>
            <a:spcBef>
              <a:spcPct val="0"/>
            </a:spcBef>
            <a:spcAft>
              <a:spcPct val="35000"/>
            </a:spcAft>
            <a:buNone/>
          </a:pPr>
          <a:r>
            <a:rPr lang="fa-IR" sz="2800" kern="1200" dirty="0">
              <a:solidFill>
                <a:schemeClr val="tx1"/>
              </a:solidFill>
              <a:cs typeface="B Koodak" panose="00000700000000000000" pitchFamily="2" charset="-78"/>
            </a:rPr>
            <a:t>پردازش تصویر</a:t>
          </a:r>
          <a:endParaRPr lang="en-US" sz="2800" kern="1200" dirty="0">
            <a:solidFill>
              <a:schemeClr val="tx1"/>
            </a:solidFill>
            <a:cs typeface="B Koodak" panose="00000700000000000000" pitchFamily="2" charset="-78"/>
          </a:endParaRPr>
        </a:p>
      </dsp:txBody>
      <dsp:txXfrm>
        <a:off x="54016" y="1595974"/>
        <a:ext cx="7937802" cy="797987"/>
      </dsp:txXfrm>
    </dsp:sp>
    <dsp:sp modelId="{3B90594D-F5E8-4169-8B98-D70B1A9F63D7}">
      <dsp:nvSpPr>
        <dsp:cNvPr id="0" name=""/>
        <dsp:cNvSpPr/>
      </dsp:nvSpPr>
      <dsp:spPr>
        <a:xfrm>
          <a:off x="7493077" y="1496226"/>
          <a:ext cx="997484" cy="997484"/>
        </a:xfrm>
        <a:prstGeom prst="ellipse">
          <a:avLst/>
        </a:prstGeom>
        <a:solidFill>
          <a:schemeClr val="lt1">
            <a:hueOff val="0"/>
            <a:satOff val="0"/>
            <a:lumOff val="0"/>
            <a:alphaOff val="0"/>
          </a:schemeClr>
        </a:solidFill>
        <a:ln w="25400" cap="flat" cmpd="sng" algn="ctr">
          <a:solidFill>
            <a:schemeClr val="accent5">
              <a:hueOff val="174700"/>
              <a:satOff val="0"/>
              <a:lumOff val="5000"/>
              <a:alphaOff val="0"/>
            </a:schemeClr>
          </a:solidFill>
          <a:prstDash val="solid"/>
        </a:ln>
        <a:effectLst/>
      </dsp:spPr>
      <dsp:style>
        <a:lnRef idx="2">
          <a:scrgbClr r="0" g="0" b="0"/>
        </a:lnRef>
        <a:fillRef idx="1">
          <a:scrgbClr r="0" g="0" b="0"/>
        </a:fillRef>
        <a:effectRef idx="0">
          <a:scrgbClr r="0" g="0" b="0"/>
        </a:effectRef>
        <a:fontRef idx="minor"/>
      </dsp:style>
    </dsp:sp>
    <dsp:sp modelId="{CD631B15-64A2-42C0-8EDA-358B9A3D2FB9}">
      <dsp:nvSpPr>
        <dsp:cNvPr id="0" name=""/>
        <dsp:cNvSpPr/>
      </dsp:nvSpPr>
      <dsp:spPr>
        <a:xfrm>
          <a:off x="54016" y="2792955"/>
          <a:ext cx="8227870" cy="797987"/>
        </a:xfrm>
        <a:prstGeom prst="rect">
          <a:avLst/>
        </a:prstGeom>
        <a:solidFill>
          <a:schemeClr val="accent5">
            <a:hueOff val="349400"/>
            <a:satOff val="0"/>
            <a:lumOff val="1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633402" bIns="78740" numCol="1" spcCol="1270" anchor="ctr" anchorCtr="0">
          <a:noAutofit/>
        </a:bodyPr>
        <a:lstStyle/>
        <a:p>
          <a:pPr marL="0" lvl="0" indent="0" algn="r" defTabSz="1377950">
            <a:lnSpc>
              <a:spcPct val="90000"/>
            </a:lnSpc>
            <a:spcBef>
              <a:spcPct val="0"/>
            </a:spcBef>
            <a:spcAft>
              <a:spcPct val="35000"/>
            </a:spcAft>
            <a:buNone/>
          </a:pPr>
          <a:r>
            <a:rPr lang="fa-IR" sz="3100" kern="1200" dirty="0">
              <a:solidFill>
                <a:schemeClr val="tx1"/>
              </a:solidFill>
              <a:cs typeface="B Koodak" panose="00000700000000000000" pitchFamily="2" charset="-78"/>
            </a:rPr>
            <a:t>تحلیل احساسات </a:t>
          </a:r>
          <a:endParaRPr lang="en-US" sz="3100" kern="1200" dirty="0">
            <a:solidFill>
              <a:schemeClr val="tx1"/>
            </a:solidFill>
            <a:cs typeface="B Koodak" panose="00000700000000000000" pitchFamily="2" charset="-78"/>
          </a:endParaRPr>
        </a:p>
      </dsp:txBody>
      <dsp:txXfrm>
        <a:off x="54016" y="2792955"/>
        <a:ext cx="8227870" cy="797987"/>
      </dsp:txXfrm>
    </dsp:sp>
    <dsp:sp modelId="{0D4EEE9A-CCA1-4CA0-B85C-349842D2387D}">
      <dsp:nvSpPr>
        <dsp:cNvPr id="0" name=""/>
        <dsp:cNvSpPr/>
      </dsp:nvSpPr>
      <dsp:spPr>
        <a:xfrm>
          <a:off x="7783145" y="2693206"/>
          <a:ext cx="997484" cy="997484"/>
        </a:xfrm>
        <a:prstGeom prst="ellipse">
          <a:avLst/>
        </a:prstGeom>
        <a:solidFill>
          <a:schemeClr val="lt1">
            <a:hueOff val="0"/>
            <a:satOff val="0"/>
            <a:lumOff val="0"/>
            <a:alphaOff val="0"/>
          </a:schemeClr>
        </a:solidFill>
        <a:ln w="25400" cap="flat" cmpd="sng" algn="ctr">
          <a:solidFill>
            <a:schemeClr val="accent5">
              <a:hueOff val="349400"/>
              <a:satOff val="0"/>
              <a:lumOff val="1000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2B9F0-8988-4DE9-A3C1-D0540E670263}">
      <dsp:nvSpPr>
        <dsp:cNvPr id="0" name=""/>
        <dsp:cNvSpPr/>
      </dsp:nvSpPr>
      <dsp:spPr>
        <a:xfrm>
          <a:off x="4751310" y="3678999"/>
          <a:ext cx="630893" cy="91440"/>
        </a:xfrm>
        <a:custGeom>
          <a:avLst/>
          <a:gdLst/>
          <a:ahLst/>
          <a:cxnLst/>
          <a:rect l="0" t="0" r="0" b="0"/>
          <a:pathLst>
            <a:path>
              <a:moveTo>
                <a:pt x="0" y="45720"/>
              </a:moveTo>
              <a:lnTo>
                <a:pt x="630893" y="4572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0985" y="3708947"/>
        <a:ext cx="31544" cy="31544"/>
      </dsp:txXfrm>
    </dsp:sp>
    <dsp:sp modelId="{7BCA08E8-CA02-4654-A896-9642CF40E902}">
      <dsp:nvSpPr>
        <dsp:cNvPr id="0" name=""/>
        <dsp:cNvSpPr/>
      </dsp:nvSpPr>
      <dsp:spPr>
        <a:xfrm>
          <a:off x="965947" y="2823099"/>
          <a:ext cx="630893" cy="901620"/>
        </a:xfrm>
        <a:custGeom>
          <a:avLst/>
          <a:gdLst/>
          <a:ahLst/>
          <a:cxnLst/>
          <a:rect l="0" t="0" r="0" b="0"/>
          <a:pathLst>
            <a:path>
              <a:moveTo>
                <a:pt x="0" y="0"/>
              </a:moveTo>
              <a:lnTo>
                <a:pt x="315446" y="0"/>
              </a:lnTo>
              <a:lnTo>
                <a:pt x="315446" y="901620"/>
              </a:lnTo>
              <a:lnTo>
                <a:pt x="630893" y="90162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253883" y="3246398"/>
        <a:ext cx="55021" cy="55021"/>
      </dsp:txXfrm>
    </dsp:sp>
    <dsp:sp modelId="{60CA0FE5-2AEF-4A93-B5EC-56AD3B8F6A9A}">
      <dsp:nvSpPr>
        <dsp:cNvPr id="0" name=""/>
        <dsp:cNvSpPr/>
      </dsp:nvSpPr>
      <dsp:spPr>
        <a:xfrm>
          <a:off x="4751310" y="1921478"/>
          <a:ext cx="630893" cy="601080"/>
        </a:xfrm>
        <a:custGeom>
          <a:avLst/>
          <a:gdLst/>
          <a:ahLst/>
          <a:cxnLst/>
          <a:rect l="0" t="0" r="0" b="0"/>
          <a:pathLst>
            <a:path>
              <a:moveTo>
                <a:pt x="0" y="0"/>
              </a:moveTo>
              <a:lnTo>
                <a:pt x="315446" y="0"/>
              </a:lnTo>
              <a:lnTo>
                <a:pt x="315446" y="601080"/>
              </a:lnTo>
              <a:lnTo>
                <a:pt x="630893" y="60108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44972" y="2200233"/>
        <a:ext cx="43569" cy="43569"/>
      </dsp:txXfrm>
    </dsp:sp>
    <dsp:sp modelId="{1829321A-34B1-4C82-B372-88D934A3A1A8}">
      <dsp:nvSpPr>
        <dsp:cNvPr id="0" name=""/>
        <dsp:cNvSpPr/>
      </dsp:nvSpPr>
      <dsp:spPr>
        <a:xfrm>
          <a:off x="4751310" y="1320398"/>
          <a:ext cx="630893" cy="601080"/>
        </a:xfrm>
        <a:custGeom>
          <a:avLst/>
          <a:gdLst/>
          <a:ahLst/>
          <a:cxnLst/>
          <a:rect l="0" t="0" r="0" b="0"/>
          <a:pathLst>
            <a:path>
              <a:moveTo>
                <a:pt x="0" y="601080"/>
              </a:moveTo>
              <a:lnTo>
                <a:pt x="315446" y="601080"/>
              </a:lnTo>
              <a:lnTo>
                <a:pt x="315446" y="0"/>
              </a:lnTo>
              <a:lnTo>
                <a:pt x="630893" y="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44972" y="1599153"/>
        <a:ext cx="43569" cy="43569"/>
      </dsp:txXfrm>
    </dsp:sp>
    <dsp:sp modelId="{2DB1152C-0CF5-495C-A4BF-8571BF56DC92}">
      <dsp:nvSpPr>
        <dsp:cNvPr id="0" name=""/>
        <dsp:cNvSpPr/>
      </dsp:nvSpPr>
      <dsp:spPr>
        <a:xfrm>
          <a:off x="965947" y="1921478"/>
          <a:ext cx="630893" cy="901620"/>
        </a:xfrm>
        <a:custGeom>
          <a:avLst/>
          <a:gdLst/>
          <a:ahLst/>
          <a:cxnLst/>
          <a:rect l="0" t="0" r="0" b="0"/>
          <a:pathLst>
            <a:path>
              <a:moveTo>
                <a:pt x="0" y="901620"/>
              </a:moveTo>
              <a:lnTo>
                <a:pt x="315446" y="901620"/>
              </a:lnTo>
              <a:lnTo>
                <a:pt x="315446" y="0"/>
              </a:lnTo>
              <a:lnTo>
                <a:pt x="630893"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253883" y="2344778"/>
        <a:ext cx="55021" cy="55021"/>
      </dsp:txXfrm>
    </dsp:sp>
    <dsp:sp modelId="{EF784EB6-2F42-4BE1-97C2-4BE2FB29A53A}">
      <dsp:nvSpPr>
        <dsp:cNvPr id="0" name=""/>
        <dsp:cNvSpPr/>
      </dsp:nvSpPr>
      <dsp:spPr>
        <a:xfrm rot="16200000">
          <a:off x="-2045780" y="2342234"/>
          <a:ext cx="5061728" cy="96172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kern="1200" dirty="0">
              <a:solidFill>
                <a:schemeClr val="tx1">
                  <a:lumMod val="90000"/>
                  <a:lumOff val="10000"/>
                </a:schemeClr>
              </a:solidFill>
              <a:cs typeface="B Koodak" panose="00000700000000000000" pitchFamily="2" charset="-78"/>
            </a:rPr>
            <a:t>رده بندی</a:t>
          </a:r>
          <a:endParaRPr lang="en-US" sz="2800" kern="1200" dirty="0">
            <a:solidFill>
              <a:schemeClr val="tx1">
                <a:lumMod val="90000"/>
                <a:lumOff val="10000"/>
              </a:schemeClr>
            </a:solidFill>
            <a:cs typeface="B Koodak" panose="00000700000000000000" pitchFamily="2" charset="-78"/>
          </a:endParaRPr>
        </a:p>
      </dsp:txBody>
      <dsp:txXfrm>
        <a:off x="-2045780" y="2342234"/>
        <a:ext cx="5061728" cy="961728"/>
      </dsp:txXfrm>
    </dsp:sp>
    <dsp:sp modelId="{F30D5A7C-F056-4060-9BBF-FE8C4BD1A410}">
      <dsp:nvSpPr>
        <dsp:cNvPr id="0" name=""/>
        <dsp:cNvSpPr/>
      </dsp:nvSpPr>
      <dsp:spPr>
        <a:xfrm>
          <a:off x="1596841" y="1440614"/>
          <a:ext cx="3154469" cy="961728"/>
        </a:xfrm>
        <a:prstGeom prst="rect">
          <a:avLst/>
        </a:prstGeom>
        <a:solidFill>
          <a:srgbClr val="5983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u="none" kern="1200" dirty="0">
              <a:solidFill>
                <a:schemeClr val="tx1">
                  <a:lumMod val="90000"/>
                  <a:lumOff val="10000"/>
                </a:schemeClr>
              </a:solidFill>
              <a:cs typeface="B Koodak" panose="00000700000000000000" pitchFamily="2" charset="-78"/>
            </a:rPr>
            <a:t>تحت نظارت</a:t>
          </a:r>
          <a:endParaRPr lang="en-US" sz="2800" u="none" kern="1200" dirty="0">
            <a:solidFill>
              <a:schemeClr val="tx1">
                <a:lumMod val="90000"/>
                <a:lumOff val="10000"/>
              </a:schemeClr>
            </a:solidFill>
            <a:cs typeface="B Koodak" panose="00000700000000000000" pitchFamily="2" charset="-78"/>
          </a:endParaRPr>
        </a:p>
      </dsp:txBody>
      <dsp:txXfrm>
        <a:off x="1596841" y="1440614"/>
        <a:ext cx="3154469" cy="961728"/>
      </dsp:txXfrm>
    </dsp:sp>
    <dsp:sp modelId="{108BAFBD-767D-4775-A75A-7B82F029076D}">
      <dsp:nvSpPr>
        <dsp:cNvPr id="0" name=""/>
        <dsp:cNvSpPr/>
      </dsp:nvSpPr>
      <dsp:spPr>
        <a:xfrm>
          <a:off x="5382204" y="839534"/>
          <a:ext cx="3154469" cy="96172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kern="1200" dirty="0">
              <a:solidFill>
                <a:schemeClr val="tx1">
                  <a:lumMod val="90000"/>
                  <a:lumOff val="10000"/>
                </a:schemeClr>
              </a:solidFill>
              <a:cs typeface="B Koodak" panose="00000700000000000000" pitchFamily="2" charset="-78"/>
            </a:rPr>
            <a:t>رگرسیون</a:t>
          </a:r>
          <a:endParaRPr lang="en-US" sz="2800" kern="1200" dirty="0">
            <a:solidFill>
              <a:schemeClr val="tx1">
                <a:lumMod val="90000"/>
                <a:lumOff val="10000"/>
              </a:schemeClr>
            </a:solidFill>
            <a:cs typeface="B Koodak" panose="00000700000000000000" pitchFamily="2" charset="-78"/>
          </a:endParaRPr>
        </a:p>
      </dsp:txBody>
      <dsp:txXfrm>
        <a:off x="5382204" y="839534"/>
        <a:ext cx="3154469" cy="961728"/>
      </dsp:txXfrm>
    </dsp:sp>
    <dsp:sp modelId="{4DE567C9-D8F9-4229-93BE-29C687870948}">
      <dsp:nvSpPr>
        <dsp:cNvPr id="0" name=""/>
        <dsp:cNvSpPr/>
      </dsp:nvSpPr>
      <dsp:spPr>
        <a:xfrm>
          <a:off x="5382204" y="2041694"/>
          <a:ext cx="3154469" cy="96172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fa-IR" sz="3600" kern="1200" dirty="0">
              <a:solidFill>
                <a:schemeClr val="tx1">
                  <a:lumMod val="90000"/>
                  <a:lumOff val="10000"/>
                </a:schemeClr>
              </a:solidFill>
              <a:cs typeface="B Koodak" panose="00000700000000000000" pitchFamily="2" charset="-78"/>
            </a:rPr>
            <a:t>دسته بندی</a:t>
          </a:r>
          <a:endParaRPr lang="en-US" sz="3600" kern="1200" dirty="0">
            <a:solidFill>
              <a:schemeClr val="tx1">
                <a:lumMod val="90000"/>
                <a:lumOff val="10000"/>
              </a:schemeClr>
            </a:solidFill>
            <a:cs typeface="B Koodak" panose="00000700000000000000" pitchFamily="2" charset="-78"/>
          </a:endParaRPr>
        </a:p>
      </dsp:txBody>
      <dsp:txXfrm>
        <a:off x="5382204" y="2041694"/>
        <a:ext cx="3154469" cy="961728"/>
      </dsp:txXfrm>
    </dsp:sp>
    <dsp:sp modelId="{E56FB538-AB11-48B3-871C-D4C85A1077EB}">
      <dsp:nvSpPr>
        <dsp:cNvPr id="0" name=""/>
        <dsp:cNvSpPr/>
      </dsp:nvSpPr>
      <dsp:spPr>
        <a:xfrm>
          <a:off x="1596841" y="3243855"/>
          <a:ext cx="3154469" cy="961728"/>
        </a:xfrm>
        <a:prstGeom prst="rect">
          <a:avLst/>
        </a:prstGeom>
        <a:solidFill>
          <a:srgbClr val="618CAA"/>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kern="1200" dirty="0">
              <a:solidFill>
                <a:schemeClr val="tx1">
                  <a:lumMod val="90000"/>
                  <a:lumOff val="10000"/>
                </a:schemeClr>
              </a:solidFill>
              <a:cs typeface="B Koodak" panose="00000700000000000000" pitchFamily="2" charset="-78"/>
            </a:rPr>
            <a:t>بدون</a:t>
          </a:r>
          <a:r>
            <a:rPr lang="fa-IR" sz="2800" kern="1200" baseline="0" dirty="0">
              <a:solidFill>
                <a:schemeClr val="tx1">
                  <a:lumMod val="90000"/>
                  <a:lumOff val="10000"/>
                </a:schemeClr>
              </a:solidFill>
              <a:cs typeface="B Koodak" panose="00000700000000000000" pitchFamily="2" charset="-78"/>
            </a:rPr>
            <a:t> نظارت</a:t>
          </a:r>
          <a:endParaRPr lang="en-US" sz="2800" kern="1200" dirty="0">
            <a:solidFill>
              <a:schemeClr val="tx1">
                <a:lumMod val="90000"/>
                <a:lumOff val="10000"/>
              </a:schemeClr>
            </a:solidFill>
            <a:cs typeface="B Koodak" panose="00000700000000000000" pitchFamily="2" charset="-78"/>
          </a:endParaRPr>
        </a:p>
      </dsp:txBody>
      <dsp:txXfrm>
        <a:off x="1596841" y="3243855"/>
        <a:ext cx="3154469" cy="961728"/>
      </dsp:txXfrm>
    </dsp:sp>
    <dsp:sp modelId="{E62B484A-89D3-4AB5-9494-D14D7D6A6C6E}">
      <dsp:nvSpPr>
        <dsp:cNvPr id="0" name=""/>
        <dsp:cNvSpPr/>
      </dsp:nvSpPr>
      <dsp:spPr>
        <a:xfrm>
          <a:off x="5382204" y="3243855"/>
          <a:ext cx="3154469" cy="961728"/>
        </a:xfrm>
        <a:prstGeom prst="rect">
          <a:avLst/>
        </a:prstGeom>
        <a:solidFill>
          <a:srgbClr val="5983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kern="1200" dirty="0">
              <a:solidFill>
                <a:schemeClr val="tx1">
                  <a:lumMod val="90000"/>
                  <a:lumOff val="10000"/>
                </a:schemeClr>
              </a:solidFill>
              <a:cs typeface="B Koodak" panose="00000700000000000000" pitchFamily="2" charset="-78"/>
            </a:rPr>
            <a:t>خوشه بندی </a:t>
          </a:r>
          <a:endParaRPr lang="en-US" sz="2800" kern="1200" dirty="0">
            <a:solidFill>
              <a:schemeClr val="tx1">
                <a:lumMod val="90000"/>
                <a:lumOff val="10000"/>
              </a:schemeClr>
            </a:solidFill>
            <a:cs typeface="B Koodak" panose="00000700000000000000" pitchFamily="2" charset="-78"/>
          </a:endParaRPr>
        </a:p>
      </dsp:txBody>
      <dsp:txXfrm>
        <a:off x="5382204" y="3243855"/>
        <a:ext cx="3154469" cy="961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E4ACA-C717-4505-BC70-E7AE62D8F426}">
      <dsp:nvSpPr>
        <dsp:cNvPr id="0" name=""/>
        <dsp:cNvSpPr/>
      </dsp:nvSpPr>
      <dsp:spPr>
        <a:xfrm>
          <a:off x="1646" y="969878"/>
          <a:ext cx="3888323" cy="34789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a:noFill/>
        </a:ln>
        <a:effectLst/>
      </dsp:spPr>
      <dsp:style>
        <a:lnRef idx="0">
          <a:scrgbClr r="0" g="0" b="0"/>
        </a:lnRef>
        <a:fillRef idx="1">
          <a:scrgbClr r="0" g="0" b="0"/>
        </a:fillRef>
        <a:effectRef idx="0">
          <a:scrgbClr r="0" g="0" b="0"/>
        </a:effectRef>
        <a:fontRef idx="minor"/>
      </dsp:style>
    </dsp:sp>
    <dsp:sp modelId="{204D93E2-55E9-44CC-BE19-B996C4E56A19}">
      <dsp:nvSpPr>
        <dsp:cNvPr id="0" name=""/>
        <dsp:cNvSpPr/>
      </dsp:nvSpPr>
      <dsp:spPr>
        <a:xfrm>
          <a:off x="1397410" y="4225512"/>
          <a:ext cx="2428482" cy="583604"/>
        </a:xfrm>
        <a:prstGeom prst="rect">
          <a:avLst/>
        </a:prstGeom>
        <a:solidFill>
          <a:schemeClr val="accent6">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5000"/>
            </a:spcAft>
            <a:buNone/>
          </a:pPr>
          <a:r>
            <a:rPr lang="fa-IR" sz="2400" kern="1200" dirty="0">
              <a:cs typeface="B Koodak" panose="00000700000000000000" pitchFamily="2" charset="-78"/>
            </a:rPr>
            <a:t>قبل از دسته بندی </a:t>
          </a:r>
          <a:endParaRPr lang="en-US" sz="2400" kern="1200" dirty="0">
            <a:cs typeface="B Koodak" panose="00000700000000000000" pitchFamily="2" charset="-78"/>
          </a:endParaRPr>
        </a:p>
      </dsp:txBody>
      <dsp:txXfrm>
        <a:off x="1397410" y="4225512"/>
        <a:ext cx="2428482" cy="583604"/>
      </dsp:txXfrm>
    </dsp:sp>
    <dsp:sp modelId="{5AE5EDE1-06C2-4F3F-9CE9-A1AD93D92E27}">
      <dsp:nvSpPr>
        <dsp:cNvPr id="0" name=""/>
        <dsp:cNvSpPr/>
      </dsp:nvSpPr>
      <dsp:spPr>
        <a:xfrm>
          <a:off x="4233267" y="980479"/>
          <a:ext cx="3893086" cy="345770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8538A0C1-8153-4B90-9143-FA9B9C03B3ED}">
      <dsp:nvSpPr>
        <dsp:cNvPr id="0" name=""/>
        <dsp:cNvSpPr/>
      </dsp:nvSpPr>
      <dsp:spPr>
        <a:xfrm>
          <a:off x="5394635" y="4187502"/>
          <a:ext cx="2428482" cy="583604"/>
        </a:xfrm>
        <a:prstGeom prst="rect">
          <a:avLst/>
        </a:prstGeom>
        <a:solidFill>
          <a:schemeClr val="accent6">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fa-IR" sz="2400" kern="1200" dirty="0">
              <a:cs typeface="B Koodak" panose="00000700000000000000" pitchFamily="2" charset="-78"/>
            </a:rPr>
            <a:t>بعد از دسته بندی </a:t>
          </a:r>
          <a:endParaRPr lang="en-US" sz="2400" kern="1200" dirty="0">
            <a:cs typeface="B Koodak" panose="00000700000000000000" pitchFamily="2" charset="-78"/>
          </a:endParaRPr>
        </a:p>
      </dsp:txBody>
      <dsp:txXfrm>
        <a:off x="5394635" y="4187502"/>
        <a:ext cx="2428482" cy="583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76802-9D85-44EB-98B2-B7EB6AA053AA}">
      <dsp:nvSpPr>
        <dsp:cNvPr id="0" name=""/>
        <dsp:cNvSpPr/>
      </dsp:nvSpPr>
      <dsp:spPr>
        <a:xfrm>
          <a:off x="8019792" y="-1029403"/>
          <a:ext cx="8012314" cy="8012314"/>
        </a:xfrm>
        <a:prstGeom prst="blockArc">
          <a:avLst>
            <a:gd name="adj1" fmla="val 8100000"/>
            <a:gd name="adj2" fmla="val 13500000"/>
            <a:gd name="adj3" fmla="val 270"/>
          </a:avLst>
        </a:pr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E2E784-94E9-47A8-BCCC-25611807CC57}">
      <dsp:nvSpPr>
        <dsp:cNvPr id="0" name=""/>
        <dsp:cNvSpPr/>
      </dsp:nvSpPr>
      <dsp:spPr>
        <a:xfrm>
          <a:off x="82158" y="595350"/>
          <a:ext cx="8394381" cy="1190701"/>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945119" bIns="60960" numCol="1" spcCol="1270" anchor="ctr" anchorCtr="0">
          <a:noAutofit/>
        </a:bodyPr>
        <a:lstStyle/>
        <a:p>
          <a:pPr marL="0" lvl="0" indent="0" algn="r" defTabSz="1066800">
            <a:lnSpc>
              <a:spcPct val="90000"/>
            </a:lnSpc>
            <a:spcBef>
              <a:spcPct val="0"/>
            </a:spcBef>
            <a:spcAft>
              <a:spcPct val="35000"/>
            </a:spcAft>
            <a:buNone/>
          </a:pPr>
          <a:r>
            <a:rPr lang="fa-IR" sz="2400" kern="1200" dirty="0">
              <a:cs typeface="B Koodak" panose="00000700000000000000" pitchFamily="2" charset="-78"/>
            </a:rPr>
            <a:t>این ویژگی­ها معرف کلیات تصویر هستند و توانایی توصیف اشیا یا مفاهیم موجود در تصویر را ندارند مانند رنگ و بافت.</a:t>
          </a:r>
          <a:endParaRPr lang="en-US" sz="2400" kern="1200" dirty="0">
            <a:cs typeface="B Koodak" panose="00000700000000000000" pitchFamily="2" charset="-78"/>
          </a:endParaRPr>
        </a:p>
      </dsp:txBody>
      <dsp:txXfrm>
        <a:off x="82158" y="595350"/>
        <a:ext cx="8394381" cy="1190701"/>
      </dsp:txXfrm>
    </dsp:sp>
    <dsp:sp modelId="{6AF6B37B-9A30-4E8B-B4B5-9C39693585AB}">
      <dsp:nvSpPr>
        <dsp:cNvPr id="0" name=""/>
        <dsp:cNvSpPr/>
      </dsp:nvSpPr>
      <dsp:spPr>
        <a:xfrm>
          <a:off x="7732351" y="446513"/>
          <a:ext cx="1488377" cy="148837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236B1BA-D124-4B3A-ABC4-B500DFE1504D}">
      <dsp:nvSpPr>
        <dsp:cNvPr id="0" name=""/>
        <dsp:cNvSpPr/>
      </dsp:nvSpPr>
      <dsp:spPr>
        <a:xfrm>
          <a:off x="82158" y="2381403"/>
          <a:ext cx="7961561" cy="1190701"/>
        </a:xfrm>
        <a:prstGeom prst="rect">
          <a:avLst/>
        </a:prstGeom>
        <a:solidFill>
          <a:schemeClr val="accent5">
            <a:hueOff val="174700"/>
            <a:satOff val="0"/>
            <a:lumOff val="500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945119" bIns="60960" numCol="1" spcCol="1270" anchor="ctr" anchorCtr="0">
          <a:noAutofit/>
        </a:bodyPr>
        <a:lstStyle/>
        <a:p>
          <a:pPr marL="0" lvl="0" indent="0" algn="r" defTabSz="1066800">
            <a:lnSpc>
              <a:spcPct val="90000"/>
            </a:lnSpc>
            <a:spcBef>
              <a:spcPct val="0"/>
            </a:spcBef>
            <a:spcAft>
              <a:spcPct val="35000"/>
            </a:spcAft>
            <a:buNone/>
          </a:pPr>
          <a:r>
            <a:rPr lang="fa-IR" sz="2400" kern="1200" dirty="0">
              <a:cs typeface="B Koodak" panose="00000700000000000000" pitchFamily="2" charset="-78"/>
            </a:rPr>
            <a:t>این ویژگی­ها به بیان مفاهیم و اشیای موجود در تصویر می­پردازند و غالبا از روش­های قطعه­بندی برای این منظور استفاده می­کنند.</a:t>
          </a:r>
          <a:endParaRPr lang="en-US" sz="2400" kern="1200" dirty="0">
            <a:cs typeface="B Koodak" panose="00000700000000000000" pitchFamily="2" charset="-78"/>
          </a:endParaRPr>
        </a:p>
      </dsp:txBody>
      <dsp:txXfrm>
        <a:off x="82158" y="2381403"/>
        <a:ext cx="7961561" cy="1190701"/>
      </dsp:txXfrm>
    </dsp:sp>
    <dsp:sp modelId="{C2DB54F7-7673-47C8-99AF-30DF6C8BC043}">
      <dsp:nvSpPr>
        <dsp:cNvPr id="0" name=""/>
        <dsp:cNvSpPr/>
      </dsp:nvSpPr>
      <dsp:spPr>
        <a:xfrm>
          <a:off x="7299531" y="2232565"/>
          <a:ext cx="1488377" cy="148837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0DFA55-7646-4646-820F-3C7675B054FD}">
      <dsp:nvSpPr>
        <dsp:cNvPr id="0" name=""/>
        <dsp:cNvSpPr/>
      </dsp:nvSpPr>
      <dsp:spPr>
        <a:xfrm>
          <a:off x="82158" y="4167455"/>
          <a:ext cx="8394381" cy="1190701"/>
        </a:xfrm>
        <a:prstGeom prst="rect">
          <a:avLst/>
        </a:prstGeom>
        <a:solidFill>
          <a:schemeClr val="accent5">
            <a:hueOff val="349400"/>
            <a:satOff val="0"/>
            <a:lumOff val="1000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945119" bIns="60960" numCol="1" spcCol="1270" anchor="ctr" anchorCtr="0">
          <a:noAutofit/>
        </a:bodyPr>
        <a:lstStyle/>
        <a:p>
          <a:pPr marL="0" lvl="0" indent="0" algn="r" defTabSz="1066800">
            <a:lnSpc>
              <a:spcPct val="90000"/>
            </a:lnSpc>
            <a:spcBef>
              <a:spcPct val="0"/>
            </a:spcBef>
            <a:spcAft>
              <a:spcPct val="35000"/>
            </a:spcAft>
            <a:buNone/>
          </a:pPr>
          <a:r>
            <a:rPr lang="fa-IR" sz="2400" kern="1200" dirty="0">
              <a:cs typeface="B Koodak" panose="00000700000000000000" pitchFamily="2" charset="-78"/>
            </a:rPr>
            <a:t>نظیر ویژگی­های توصیفی چهره در سیستم­های بازیابی تصاویر مربوط به چهره</a:t>
          </a:r>
          <a:endParaRPr lang="en-US" sz="2400" kern="1200" dirty="0">
            <a:cs typeface="B Koodak" panose="00000700000000000000" pitchFamily="2" charset="-78"/>
          </a:endParaRPr>
        </a:p>
      </dsp:txBody>
      <dsp:txXfrm>
        <a:off x="82158" y="4167455"/>
        <a:ext cx="8394381" cy="1190701"/>
      </dsp:txXfrm>
    </dsp:sp>
    <dsp:sp modelId="{6B0DF16E-0661-4725-BE41-45BB7C38D47C}">
      <dsp:nvSpPr>
        <dsp:cNvPr id="0" name=""/>
        <dsp:cNvSpPr/>
      </dsp:nvSpPr>
      <dsp:spPr>
        <a:xfrm>
          <a:off x="7732351" y="4018617"/>
          <a:ext cx="1488377" cy="148837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27100-3B2C-4B78-BDF7-60A66FCA36D7}">
      <dsp:nvSpPr>
        <dsp:cNvPr id="0" name=""/>
        <dsp:cNvSpPr/>
      </dsp:nvSpPr>
      <dsp:spPr>
        <a:xfrm rot="10800000">
          <a:off x="6963091" y="300272"/>
          <a:ext cx="1703421" cy="864874"/>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fa-IR" sz="2000" b="1" kern="1200" dirty="0">
              <a:cs typeface="B Koodak" panose="00000700000000000000" pitchFamily="2" charset="-78"/>
            </a:rPr>
            <a:t>عصب چیست؟</a:t>
          </a:r>
          <a:endParaRPr lang="en-US" sz="2000" kern="1200" dirty="0">
            <a:cs typeface="B Koodak" panose="00000700000000000000" pitchFamily="2" charset="-78"/>
          </a:endParaRPr>
        </a:p>
      </dsp:txBody>
      <dsp:txXfrm rot="10800000">
        <a:off x="7395528" y="300272"/>
        <a:ext cx="838547" cy="864874"/>
      </dsp:txXfrm>
    </dsp:sp>
    <dsp:sp modelId="{6C33D707-FB5D-4A76-9BA5-913418F69573}">
      <dsp:nvSpPr>
        <dsp:cNvPr id="0" name=""/>
        <dsp:cNvSpPr/>
      </dsp:nvSpPr>
      <dsp:spPr>
        <a:xfrm rot="10800000">
          <a:off x="8028" y="277391"/>
          <a:ext cx="7132599" cy="898929"/>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37" tIns="25337" rIns="76010" bIns="25337" numCol="1" spcCol="1270" anchor="ctr" anchorCtr="0">
          <a:noAutofit/>
        </a:bodyPr>
        <a:lstStyle/>
        <a:p>
          <a:pPr marL="0" lvl="0" indent="0" algn="ctr" defTabSz="844550">
            <a:lnSpc>
              <a:spcPct val="90000"/>
            </a:lnSpc>
            <a:spcBef>
              <a:spcPct val="0"/>
            </a:spcBef>
            <a:spcAft>
              <a:spcPct val="35000"/>
            </a:spcAft>
            <a:buNone/>
          </a:pPr>
          <a:r>
            <a:rPr lang="fa-IR" sz="1900" kern="1200" dirty="0">
              <a:cs typeface="B Koodak" panose="00000700000000000000" pitchFamily="2" charset="-78"/>
            </a:rPr>
            <a:t>بافت­هايي كه عصب ناميده مي شوند، اجتماعي از نورون­ها هستند كه اطلاعات و پيام­هاي الكتروشيميايي را از يك قسمت بدن به قسمت ديگر منتقل مي­كنند.</a:t>
          </a:r>
          <a:endParaRPr lang="en-US" sz="1900" kern="1200" dirty="0">
            <a:cs typeface="B Koodak" panose="00000700000000000000" pitchFamily="2" charset="-78"/>
          </a:endParaRPr>
        </a:p>
      </dsp:txBody>
      <dsp:txXfrm rot="10800000">
        <a:off x="457492" y="277391"/>
        <a:ext cx="6233670" cy="8989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27100-3B2C-4B78-BDF7-60A66FCA36D7}">
      <dsp:nvSpPr>
        <dsp:cNvPr id="0" name=""/>
        <dsp:cNvSpPr/>
      </dsp:nvSpPr>
      <dsp:spPr>
        <a:xfrm rot="10800000">
          <a:off x="7440172" y="0"/>
          <a:ext cx="1719571" cy="962602"/>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24003" rIns="72009" bIns="24003" numCol="1" spcCol="1270" anchor="ctr" anchorCtr="0">
          <a:noAutofit/>
        </a:bodyPr>
        <a:lstStyle/>
        <a:p>
          <a:pPr marL="0" lvl="0" indent="0" algn="ctr" defTabSz="800100" rtl="1">
            <a:lnSpc>
              <a:spcPct val="90000"/>
            </a:lnSpc>
            <a:spcBef>
              <a:spcPct val="0"/>
            </a:spcBef>
            <a:spcAft>
              <a:spcPct val="35000"/>
            </a:spcAft>
            <a:buNone/>
          </a:pPr>
          <a:r>
            <a:rPr lang="fa-IR" sz="1800" b="1" kern="1200" dirty="0">
              <a:cs typeface="B Koodak" panose="00000700000000000000" pitchFamily="2" charset="-78"/>
            </a:rPr>
            <a:t>سيناپس چيست؟</a:t>
          </a:r>
          <a:endParaRPr lang="en-US" sz="1800" kern="1200" dirty="0">
            <a:cs typeface="B Koodak" panose="00000700000000000000" pitchFamily="2" charset="-78"/>
          </a:endParaRPr>
        </a:p>
      </dsp:txBody>
      <dsp:txXfrm rot="10800000">
        <a:off x="7921473" y="0"/>
        <a:ext cx="756969" cy="962602"/>
      </dsp:txXfrm>
    </dsp:sp>
    <dsp:sp modelId="{6C33D707-FB5D-4A76-9BA5-913418F69573}">
      <dsp:nvSpPr>
        <dsp:cNvPr id="0" name=""/>
        <dsp:cNvSpPr/>
      </dsp:nvSpPr>
      <dsp:spPr>
        <a:xfrm rot="10800000">
          <a:off x="0" y="0"/>
          <a:ext cx="7715061" cy="977271"/>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20003" rIns="60008" bIns="20003" numCol="1" spcCol="1270" anchor="ctr" anchorCtr="0">
          <a:noAutofit/>
        </a:bodyPr>
        <a:lstStyle/>
        <a:p>
          <a:pPr marL="0" lvl="0" indent="0" algn="ctr" defTabSz="666750">
            <a:lnSpc>
              <a:spcPct val="90000"/>
            </a:lnSpc>
            <a:spcBef>
              <a:spcPct val="0"/>
            </a:spcBef>
            <a:spcAft>
              <a:spcPct val="35000"/>
            </a:spcAft>
            <a:buNone/>
          </a:pPr>
          <a:r>
            <a:rPr lang="fa-IR" sz="1500" kern="1200" dirty="0">
              <a:cs typeface="B Koodak" panose="00000700000000000000" pitchFamily="2" charset="-78"/>
            </a:rPr>
            <a:t>سيناپس­ها واحدهاي ساختاري و عملياتي هستند كه ارتباط بين نرون­ها را برقرار مي­سازند. سيناپس­ها انواع مختلفي دارند كه يكي از مهمترين آنها سيناپس شيميايي است. در سيناپس­ها آكسون يك سلول به دندريت سلول بعدي متصل نيست، ولي فاصله­ي آنها آنقدر كم است كه مي­توانند اطلاعاتي را مبادله كنند.</a:t>
          </a:r>
          <a:endParaRPr lang="en-US" sz="1500" kern="1200" dirty="0">
            <a:cs typeface="B Koodak" panose="00000700000000000000" pitchFamily="2" charset="-78"/>
          </a:endParaRPr>
        </a:p>
      </dsp:txBody>
      <dsp:txXfrm rot="10800000">
        <a:off x="488635" y="0"/>
        <a:ext cx="6737790" cy="9772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1B413-AF92-4431-A0EF-311F9980727C}">
      <dsp:nvSpPr>
        <dsp:cNvPr id="0" name=""/>
        <dsp:cNvSpPr/>
      </dsp:nvSpPr>
      <dsp:spPr>
        <a:xfrm>
          <a:off x="8033447" y="3121332"/>
          <a:ext cx="2134125" cy="1482633"/>
        </a:xfrm>
        <a:custGeom>
          <a:avLst/>
          <a:gdLst/>
          <a:ahLst/>
          <a:cxnLst/>
          <a:rect l="0" t="0" r="0" b="0"/>
          <a:pathLst>
            <a:path>
              <a:moveTo>
                <a:pt x="2134125" y="0"/>
              </a:moveTo>
              <a:lnTo>
                <a:pt x="1067062" y="0"/>
              </a:lnTo>
              <a:lnTo>
                <a:pt x="1067062" y="1482633"/>
              </a:lnTo>
              <a:lnTo>
                <a:pt x="0" y="148263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035545" y="3797684"/>
        <a:ext cx="129929" cy="129929"/>
      </dsp:txXfrm>
    </dsp:sp>
    <dsp:sp modelId="{423B547C-01A8-48E2-80C5-B9042FAD8FF9}">
      <dsp:nvSpPr>
        <dsp:cNvPr id="0" name=""/>
        <dsp:cNvSpPr/>
      </dsp:nvSpPr>
      <dsp:spPr>
        <a:xfrm>
          <a:off x="8033447" y="3075613"/>
          <a:ext cx="2134125" cy="91440"/>
        </a:xfrm>
        <a:custGeom>
          <a:avLst/>
          <a:gdLst/>
          <a:ahLst/>
          <a:cxnLst/>
          <a:rect l="0" t="0" r="0" b="0"/>
          <a:pathLst>
            <a:path>
              <a:moveTo>
                <a:pt x="2134125" y="45720"/>
              </a:moveTo>
              <a:lnTo>
                <a:pt x="0"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047157" y="3067979"/>
        <a:ext cx="106706" cy="106706"/>
      </dsp:txXfrm>
    </dsp:sp>
    <dsp:sp modelId="{03D50E95-86ED-4F9A-8D5C-F6D19D8995B4}">
      <dsp:nvSpPr>
        <dsp:cNvPr id="0" name=""/>
        <dsp:cNvSpPr/>
      </dsp:nvSpPr>
      <dsp:spPr>
        <a:xfrm>
          <a:off x="8033447" y="1638699"/>
          <a:ext cx="2134125" cy="1482633"/>
        </a:xfrm>
        <a:custGeom>
          <a:avLst/>
          <a:gdLst/>
          <a:ahLst/>
          <a:cxnLst/>
          <a:rect l="0" t="0" r="0" b="0"/>
          <a:pathLst>
            <a:path>
              <a:moveTo>
                <a:pt x="2134125" y="1482633"/>
              </a:moveTo>
              <a:lnTo>
                <a:pt x="1067062" y="1482633"/>
              </a:lnTo>
              <a:lnTo>
                <a:pt x="1067062" y="0"/>
              </a:lnTo>
              <a:lnTo>
                <a:pt x="0"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035545" y="2315051"/>
        <a:ext cx="129929" cy="129929"/>
      </dsp:txXfrm>
    </dsp:sp>
    <dsp:sp modelId="{0239415D-0F23-426D-973C-29A634310FE1}">
      <dsp:nvSpPr>
        <dsp:cNvPr id="0" name=""/>
        <dsp:cNvSpPr/>
      </dsp:nvSpPr>
      <dsp:spPr>
        <a:xfrm>
          <a:off x="9290217" y="2084687"/>
          <a:ext cx="3828002" cy="20732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a-IR" sz="2000" b="1" kern="1200" dirty="0">
              <a:cs typeface="B Koodak" panose="00000700000000000000" pitchFamily="2" charset="-78"/>
            </a:rPr>
            <a:t>سه مشخصه­ي مشترك ميان شبكه­هاي عصبي مصنوعي و شبكه­هاي مغزي عبارتند از:</a:t>
          </a:r>
          <a:endParaRPr lang="en-US" sz="2000" kern="1200" dirty="0">
            <a:cs typeface="B Koodak" panose="00000700000000000000" pitchFamily="2" charset="-78"/>
          </a:endParaRPr>
        </a:p>
      </dsp:txBody>
      <dsp:txXfrm>
        <a:off x="9290217" y="2084687"/>
        <a:ext cx="3828002" cy="2073290"/>
      </dsp:txXfrm>
    </dsp:sp>
    <dsp:sp modelId="{DDFE9489-824D-4C6F-B817-A3B6B8B9E946}">
      <dsp:nvSpPr>
        <dsp:cNvPr id="0" name=""/>
        <dsp:cNvSpPr/>
      </dsp:nvSpPr>
      <dsp:spPr>
        <a:xfrm>
          <a:off x="3398623" y="1045646"/>
          <a:ext cx="4634824" cy="11861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fa-IR" sz="2300" kern="1200" dirty="0">
              <a:cs typeface="B Koodak" panose="00000700000000000000" pitchFamily="2" charset="-78"/>
            </a:rPr>
            <a:t>ساختار پايه­اي شبكه­ي عصبي از تعداد زيادي واحد پردازنده به اسم نرون تشكيل شده­است.</a:t>
          </a:r>
          <a:endParaRPr lang="en-US" sz="2300" kern="1200" dirty="0">
            <a:cs typeface="B Koodak" panose="00000700000000000000" pitchFamily="2" charset="-78"/>
          </a:endParaRPr>
        </a:p>
      </dsp:txBody>
      <dsp:txXfrm>
        <a:off x="3398623" y="1045646"/>
        <a:ext cx="4634824" cy="1186106"/>
      </dsp:txXfrm>
    </dsp:sp>
    <dsp:sp modelId="{6245647F-2144-4776-9DA2-BA42401E1AC1}">
      <dsp:nvSpPr>
        <dsp:cNvPr id="0" name=""/>
        <dsp:cNvSpPr/>
      </dsp:nvSpPr>
      <dsp:spPr>
        <a:xfrm>
          <a:off x="3421032" y="2528279"/>
          <a:ext cx="4612415" cy="11861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fa-IR" sz="2300" kern="1200" dirty="0">
              <a:cs typeface="B Koodak" panose="00000700000000000000" pitchFamily="2" charset="-78"/>
            </a:rPr>
            <a:t>اين ساختارهاي پردازنده به طول وسيعي به­هم متصل مي­باشند.</a:t>
          </a:r>
          <a:endParaRPr lang="en-US" sz="2300" kern="1200" dirty="0">
            <a:cs typeface="B Koodak" panose="00000700000000000000" pitchFamily="2" charset="-78"/>
          </a:endParaRPr>
        </a:p>
      </dsp:txBody>
      <dsp:txXfrm>
        <a:off x="3421032" y="2528279"/>
        <a:ext cx="4612415" cy="1186106"/>
      </dsp:txXfrm>
    </dsp:sp>
    <dsp:sp modelId="{7119C10C-A803-47C5-9A84-A891CDC6F881}">
      <dsp:nvSpPr>
        <dsp:cNvPr id="0" name=""/>
        <dsp:cNvSpPr/>
      </dsp:nvSpPr>
      <dsp:spPr>
        <a:xfrm>
          <a:off x="3398623" y="4010912"/>
          <a:ext cx="4634824" cy="11861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fa-IR" sz="2300" kern="1200" dirty="0">
              <a:cs typeface="B Koodak" panose="00000700000000000000" pitchFamily="2" charset="-78"/>
            </a:rPr>
            <a:t>نرون­ها به­صورت دسته­جمعي فعاليت </a:t>
          </a:r>
          <a:endParaRPr lang="en-US" sz="2300" kern="1200" dirty="0">
            <a:cs typeface="B Koodak" panose="00000700000000000000" pitchFamily="2" charset="-78"/>
          </a:endParaRPr>
        </a:p>
        <a:p>
          <a:pPr marL="0" lvl="0" indent="0" algn="ctr" defTabSz="1022350" rtl="1">
            <a:lnSpc>
              <a:spcPct val="90000"/>
            </a:lnSpc>
            <a:spcBef>
              <a:spcPct val="0"/>
            </a:spcBef>
            <a:spcAft>
              <a:spcPct val="35000"/>
            </a:spcAft>
            <a:buNone/>
          </a:pPr>
          <a:r>
            <a:rPr lang="fa-IR" sz="2300" kern="1200" dirty="0">
              <a:cs typeface="B Koodak" panose="00000700000000000000" pitchFamily="2" charset="-78"/>
            </a:rPr>
            <a:t>مي­كنند.</a:t>
          </a:r>
          <a:r>
            <a:rPr lang="en-US" sz="2300" kern="1200" dirty="0">
              <a:cs typeface="B Koodak" panose="00000700000000000000" pitchFamily="2" charset="-78"/>
            </a:rPr>
            <a:t>[7]</a:t>
          </a:r>
        </a:p>
      </dsp:txBody>
      <dsp:txXfrm>
        <a:off x="3398623" y="4010912"/>
        <a:ext cx="4634824" cy="11861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5A9C1B-5184-4C34-A684-57063BA22B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AAF2374-6C86-4E55-B35A-567B958EF7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C3754C-6852-4D63-BFC1-DC2C482FC48D}" type="datetimeFigureOut">
              <a:rPr lang="en-US" smtClean="0"/>
              <a:t>5/6/2020</a:t>
            </a:fld>
            <a:endParaRPr lang="en-US" dirty="0"/>
          </a:p>
        </p:txBody>
      </p:sp>
      <p:sp>
        <p:nvSpPr>
          <p:cNvPr id="4" name="Footer Placeholder 3">
            <a:extLst>
              <a:ext uri="{FF2B5EF4-FFF2-40B4-BE49-F238E27FC236}">
                <a16:creationId xmlns:a16="http://schemas.microsoft.com/office/drawing/2014/main" id="{D0C94BB7-A949-4C21-874D-1E00703367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a-IR"/>
              <a:t>دسته بندی اطلاعات،شناسایی اشیا و تحلیل احساسات توسط یادگیری ماشین</a:t>
            </a:r>
            <a:endParaRPr lang="en-US" dirty="0"/>
          </a:p>
        </p:txBody>
      </p:sp>
      <p:sp>
        <p:nvSpPr>
          <p:cNvPr id="5" name="Slide Number Placeholder 4">
            <a:extLst>
              <a:ext uri="{FF2B5EF4-FFF2-40B4-BE49-F238E27FC236}">
                <a16:creationId xmlns:a16="http://schemas.microsoft.com/office/drawing/2014/main" id="{64112978-0D2C-4875-B9FA-666194DB3E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DAAA8-F636-47EB-92BD-4DB88717E361}" type="slidenum">
              <a:rPr lang="en-US" smtClean="0"/>
              <a:t>‹#›</a:t>
            </a:fld>
            <a:endParaRPr lang="en-US" dirty="0"/>
          </a:p>
        </p:txBody>
      </p:sp>
    </p:spTree>
    <p:extLst>
      <p:ext uri="{BB962C8B-B14F-4D97-AF65-F5344CB8AC3E}">
        <p14:creationId xmlns:p14="http://schemas.microsoft.com/office/powerpoint/2010/main" val="242804335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AE6F2-CA42-4058-8005-F15A0F4F355B}" type="datetimeFigureOut">
              <a:rPr lang="en-US" smtClean="0"/>
              <a:t>5/6/2020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a-IR"/>
              <a:t>دسته بندی اطلاعات،شناسایی اشیا و تحلیل احساسات توسط یادگیری ماشین</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BFEC3-4910-474F-A135-3B81167EC5F5}" type="slidenum">
              <a:rPr lang="en-US" smtClean="0"/>
              <a:t>‹#›</a:t>
            </a:fld>
            <a:endParaRPr lang="en-US" dirty="0"/>
          </a:p>
        </p:txBody>
      </p:sp>
    </p:spTree>
    <p:extLst>
      <p:ext uri="{BB962C8B-B14F-4D97-AF65-F5344CB8AC3E}">
        <p14:creationId xmlns:p14="http://schemas.microsoft.com/office/powerpoint/2010/main" val="61831727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84363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1467955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30915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3380574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9"/>
        <p:cNvGrpSpPr/>
        <p:nvPr/>
      </p:nvGrpSpPr>
      <p:grpSpPr>
        <a:xfrm>
          <a:off x="0" y="0"/>
          <a:ext cx="0" cy="0"/>
          <a:chOff x="0" y="0"/>
          <a:chExt cx="0" cy="0"/>
        </a:xfrm>
      </p:grpSpPr>
      <p:sp>
        <p:nvSpPr>
          <p:cNvPr id="280" name="Google Shape;280;p11"/>
          <p:cNvSpPr txBox="1">
            <a:spLocks noGrp="1"/>
          </p:cNvSpPr>
          <p:nvPr>
            <p:ph type="sldNum" idx="12"/>
          </p:nvPr>
        </p:nvSpPr>
        <p:spPr>
          <a:xfrm>
            <a:off x="11639200" y="6312100"/>
            <a:ext cx="552800" cy="546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777370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0EEC428-9EB1-4F8B-808E-62903D33BAC4}" type="slidenum">
              <a:rPr lang="en-US" smtClean="0"/>
              <a:t>‹#›</a:t>
            </a:fld>
            <a:endParaRPr lang="en-US" dirty="0"/>
          </a:p>
        </p:txBody>
      </p:sp>
    </p:spTree>
    <p:extLst>
      <p:ext uri="{BB962C8B-B14F-4D97-AF65-F5344CB8AC3E}">
        <p14:creationId xmlns:p14="http://schemas.microsoft.com/office/powerpoint/2010/main" val="1590348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0EEC428-9EB1-4F8B-808E-62903D33BAC4}" type="slidenum">
              <a:rPr lang="en-US" smtClean="0"/>
              <a:t>‹#›</a:t>
            </a:fld>
            <a:endParaRPr lang="en-US" dirty="0"/>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85441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204616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324382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8000" b="0" i="0" u="none" strike="noStrike" kern="1200" cap="none" spc="0" normalizeH="0" baseline="0" noProof="0">
                <a:ln>
                  <a:noFill/>
                </a:ln>
                <a:solidFill>
                  <a:srgbClr val="FF8800"/>
                </a:solidFill>
                <a:effectLst/>
                <a:uLnTx/>
                <a:uFillTx/>
                <a:latin typeface="DM Serif Display"/>
                <a:ea typeface="DM Serif Display"/>
                <a:cs typeface="DM Serif Display"/>
                <a:sym typeface="DM Serif Display"/>
              </a:rPr>
              <a:t>“</a:t>
            </a:r>
            <a:endParaRPr kumimoji="0" sz="8000" b="0" i="0" u="none" strike="noStrike" kern="1200" cap="none" spc="0" normalizeH="0" baseline="0" noProof="0" dirty="0">
              <a:ln>
                <a:noFill/>
              </a:ln>
              <a:solidFill>
                <a:srgbClr val="FF8800"/>
              </a:solidFill>
              <a:effectLst/>
              <a:uLnTx/>
              <a:uFillTx/>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4200606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297066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2318630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2796624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409559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2209171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1259649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2165479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FFFFFF"/>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FFFFFF"/>
              </a:solidFill>
              <a:effectLst/>
              <a:uLnTx/>
              <a:uFillTx/>
              <a:latin typeface="DM Serif Display"/>
              <a:sym typeface="DM Serif Display"/>
            </a:endParaRPr>
          </a:p>
        </p:txBody>
      </p:sp>
    </p:spTree>
    <p:extLst>
      <p:ext uri="{BB962C8B-B14F-4D97-AF65-F5344CB8AC3E}">
        <p14:creationId xmlns:p14="http://schemas.microsoft.com/office/powerpoint/2010/main" val="3526587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1798948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321045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31762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FFFFFF"/>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FFFFFF"/>
              </a:solidFill>
              <a:effectLst/>
              <a:uLnTx/>
              <a:uFillTx/>
              <a:latin typeface="DM Serif Display"/>
              <a:sym typeface="DM Serif Display"/>
            </a:endParaRPr>
          </a:p>
        </p:txBody>
      </p:sp>
    </p:spTree>
    <p:extLst>
      <p:ext uri="{BB962C8B-B14F-4D97-AF65-F5344CB8AC3E}">
        <p14:creationId xmlns:p14="http://schemas.microsoft.com/office/powerpoint/2010/main" val="220779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dirty="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2921378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9"/>
        <p:cNvGrpSpPr/>
        <p:nvPr/>
      </p:nvGrpSpPr>
      <p:grpSpPr>
        <a:xfrm>
          <a:off x="0" y="0"/>
          <a:ext cx="0" cy="0"/>
          <a:chOff x="0" y="0"/>
          <a:chExt cx="0" cy="0"/>
        </a:xfrm>
      </p:grpSpPr>
      <p:sp>
        <p:nvSpPr>
          <p:cNvPr id="280" name="Google Shape;280;p11"/>
          <p:cNvSpPr txBox="1">
            <a:spLocks noGrp="1"/>
          </p:cNvSpPr>
          <p:nvPr>
            <p:ph type="sldNum" idx="12"/>
          </p:nvPr>
        </p:nvSpPr>
        <p:spPr>
          <a:xfrm>
            <a:off x="11639200" y="6312100"/>
            <a:ext cx="552800" cy="546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308431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374705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20393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141494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399287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208095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CBEDDC4-EEE4-4C12-8038-44A55B1CF220}" type="slidenum">
              <a:rPr lang="en-US" smtClean="0"/>
              <a:t>‹#›</a:t>
            </a:fld>
            <a:endParaRPr lang="en-US" dirty="0"/>
          </a:p>
        </p:txBody>
      </p:sp>
    </p:spTree>
    <p:extLst>
      <p:ext uri="{BB962C8B-B14F-4D97-AF65-F5344CB8AC3E}">
        <p14:creationId xmlns:p14="http://schemas.microsoft.com/office/powerpoint/2010/main" val="184732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BCBEDDC4-EEE4-4C12-8038-44A55B1CF220}" type="slidenum">
              <a:rPr lang="en-US" smtClean="0"/>
              <a:t>‹#›</a:t>
            </a:fld>
            <a:endParaRPr lang="en-US" dirty="0"/>
          </a:p>
        </p:txBody>
      </p:sp>
      <p:sp>
        <p:nvSpPr>
          <p:cNvPr id="2" name="Rectangle 1"/>
          <p:cNvSpPr/>
          <p:nvPr userDrawn="1"/>
        </p:nvSpPr>
        <p:spPr>
          <a:xfrm>
            <a:off x="159030" y="6448558"/>
            <a:ext cx="4645824" cy="307777"/>
          </a:xfrm>
          <a:prstGeom prst="rect">
            <a:avLst/>
          </a:prstGeom>
        </p:spPr>
        <p:txBody>
          <a:bodyPr wrap="none">
            <a:spAutoFit/>
          </a:bodyPr>
          <a:lstStyle/>
          <a:p>
            <a:r>
              <a:rPr lang="fa-IR" sz="1400" dirty="0">
                <a:solidFill>
                  <a:schemeClr val="accent6">
                    <a:lumMod val="50000"/>
                  </a:schemeClr>
                </a:solidFill>
                <a:cs typeface="B Koodak" panose="00000700000000000000" pitchFamily="2" charset="-78"/>
              </a:rPr>
              <a:t>دسته بندی اطلاعات،شناسایی اشیا و تحلیل احساسات توسط یادگیری ماشین</a:t>
            </a:r>
            <a:endParaRPr lang="en-US" dirty="0">
              <a:solidFill>
                <a:schemeClr val="accent6">
                  <a:lumMod val="50000"/>
                </a:schemeClr>
              </a:solidFill>
            </a:endParaRPr>
          </a:p>
        </p:txBody>
      </p:sp>
    </p:spTree>
    <p:extLst>
      <p:ext uri="{BB962C8B-B14F-4D97-AF65-F5344CB8AC3E}">
        <p14:creationId xmlns:p14="http://schemas.microsoft.com/office/powerpoint/2010/main" val="2345813957"/>
      </p:ext>
    </p:extLst>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6" r:id="rId7"/>
    <p:sldLayoutId id="2147483787" r:id="rId8"/>
    <p:sldLayoutId id="2147483788" r:id="rId9"/>
    <p:sldLayoutId id="2147483789" r:id="rId10"/>
    <p:sldLayoutId id="2147483791" r:id="rId11"/>
    <p:sldLayoutId id="2147483792" r:id="rId12"/>
    <p:sldLayoutId id="2147483793" r:id="rId13"/>
    <p:sldLayoutId id="2147483794" r:id="rId14"/>
    <p:sldLayoutId id="2147483795" r:id="rId15"/>
  </p:sldLayoutIdLst>
  <p:transition>
    <p:fade thruBlk="1"/>
  </p:transition>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dk2"/>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1918941584"/>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Lst>
  <p:transition>
    <p:fade thruBlk="1"/>
  </p:transition>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hyperlink" Target="mailto:shirinshoqli@gmail.com" TargetMode="External"/><Relationship Id="rId4" Type="http://schemas.openxmlformats.org/officeDocument/2006/relationships/hyperlink" Target="mailto:hosseinzadeleyli.job@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fa.wikipedia.org/w/index.php?title=%D8%A7%DB%8C%D9%86%D8%AA%D8%B1%D8%B3%D8%AA&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amp;withJS=MediaWiki:Intro-Welcome-NewUsers.j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9.png"/><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image" Target="../media/image40.jpeg"/><Relationship Id="rId16"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jpeg"/><Relationship Id="rId19" Type="http://schemas.openxmlformats.org/officeDocument/2006/relationships/image" Target="../media/image57.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4" Type="http://schemas.openxmlformats.org/officeDocument/2006/relationships/image" Target="../media/image8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mailto:hosseinzadeleyli.job@gmail.com" TargetMode="External"/><Relationship Id="rId2" Type="http://schemas.openxmlformats.org/officeDocument/2006/relationships/hyperlink" Target="mailto:shirinshoqli@gmail.com" TargetMode="Externa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faradars.org/courses/fvml9505-machine-learning" TargetMode="External"/><Relationship Id="rId2" Type="http://schemas.openxmlformats.org/officeDocument/2006/relationships/hyperlink" Target="http://www.fardars.org/" TargetMode="External"/><Relationship Id="rId1" Type="http://schemas.openxmlformats.org/officeDocument/2006/relationships/slideLayout" Target="../slideLayouts/slideLayout9.xml"/><Relationship Id="rId6" Type="http://schemas.openxmlformats.org/officeDocument/2006/relationships/hyperlink" Target="https://archive.ics.uci.edu/ml/datasets/iris" TargetMode="External"/><Relationship Id="rId5" Type="http://schemas.openxmlformats.org/officeDocument/2006/relationships/hyperlink" Target="https://blog.faradars.org/%D8%A7%D9%84%DA%AF%D9%88%D8%B1%DB%8C%D8%AA%D9%85-%D8%A8%DB%8C%D8%B2-%D8%B3%D8%A7%D8%AF%D9%87-%D8%AF%D8%B1-%D9%BE%D8%A7%DB%8C%D8%AA%D9%88%D9%86/" TargetMode="External"/><Relationship Id="rId4" Type="http://schemas.openxmlformats.org/officeDocument/2006/relationships/hyperlink" Target="http://www.faradars.or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hyperlink" Target="http://ieeexplore.ieee.org/search/searchresult.jsp?searchWithin=%22Authors%22:.QT.Johnston,%20M..QT.&amp;newsearch=true" TargetMode="External"/><Relationship Id="rId3" Type="http://schemas.openxmlformats.org/officeDocument/2006/relationships/hyperlink" Target="http://ieeexplore.ieee.org/search/searchresult.jsp?searchWithin=%22Authors%22:.QT.Imani,%20M..QT.&amp;newsearch=true" TargetMode="External"/><Relationship Id="rId7" Type="http://schemas.openxmlformats.org/officeDocument/2006/relationships/hyperlink" Target="http://ieeexplore.ieee.org/search/searchresult.jsp?searchWithin=%22Authors%22:.QT.Wenlong%20Fu.QT.&amp;newsearch=true" TargetMode="External"/><Relationship Id="rId2" Type="http://schemas.openxmlformats.org/officeDocument/2006/relationships/hyperlink" Target="http://mediasoft.ir/%DB%8C%D8%A7%D8%AF%DA%AF%DB%8C%D8%B1%DB%8C-%D9%85%D8%A7%D8%B4%DB%8C%D9%86-machine-learning-%DA%86%DB%8C%D8%B3%D8%AA-%DA%86%D9%87-%D9%85%D9%81%D8%A7%D9%87%DB%8C%D9%85%DB%8C-%D8%AF/" TargetMode="External"/><Relationship Id="rId1" Type="http://schemas.openxmlformats.org/officeDocument/2006/relationships/slideLayout" Target="../slideLayouts/slideLayout9.xml"/><Relationship Id="rId6" Type="http://schemas.openxmlformats.org/officeDocument/2006/relationships/hyperlink" Target="http://ieeexplore.ieee.org/xpl/RecentIssue.jsp?punumber=8859" TargetMode="External"/><Relationship Id="rId11" Type="http://schemas.openxmlformats.org/officeDocument/2006/relationships/hyperlink" Target="http://ieeexplore.ieee.org/xpl/RecentIssue.jsp?punumber=6221036" TargetMode="External"/><Relationship Id="rId5" Type="http://schemas.openxmlformats.org/officeDocument/2006/relationships/hyperlink" Target="http://ieeexplore.ieee.org/xpl/articleDetails.jsp?arnumber=6691921&amp;queryText=feature+extraction&amp;refinements%5b%5d=4291944246&amp;refinements%5b%5d=&amp;ranges%5b%5d=2010_2015_Year&amp;searchField=Search_All" TargetMode="External"/><Relationship Id="rId10" Type="http://schemas.openxmlformats.org/officeDocument/2006/relationships/hyperlink" Target="http://ieeexplore.ieee.org/xpl/articleDetails.jsp?arnumber=6649981&amp;queryText=edge+detection&amp;refinements%5b%5d=4291944246&amp;refinements%5b%5d=&amp;ranges%5b%5d=2008_2015_Year&amp;searchField=Search_All" TargetMode="External"/><Relationship Id="rId4" Type="http://schemas.openxmlformats.org/officeDocument/2006/relationships/hyperlink" Target="http://ieeexplore.ieee.org/search/searchresult.jsp?searchWithin=%22Authors%22:.QT.Ghassemian,%20H..QT.&amp;newsearch=true" TargetMode="External"/><Relationship Id="rId9" Type="http://schemas.openxmlformats.org/officeDocument/2006/relationships/hyperlink" Target="http://ieeexplore.ieee.org/search/searchresult.jsp?searchWithin=%22Authors%22:.QT.Mengjie%20Zhang.QT.&amp;newsearch=true"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ieeexplore.ieee.org/search/searchresult.jsp?searchWithin=%22Authors%22:.QT.Karlapudi,%20S..QT.&amp;newsearch=true" TargetMode="External"/><Relationship Id="rId2" Type="http://schemas.openxmlformats.org/officeDocument/2006/relationships/hyperlink" Target="http://ieeexplore.ieee.org/search/searchresult.jsp?searchWithin=%22Authors%22:.QT.Najjar,%20M.A..QT.&amp;newsearch=true" TargetMode="External"/><Relationship Id="rId1" Type="http://schemas.openxmlformats.org/officeDocument/2006/relationships/slideLayout" Target="../slideLayouts/slideLayout9.xml"/><Relationship Id="rId6" Type="http://schemas.openxmlformats.org/officeDocument/2006/relationships/hyperlink" Target="http://ieeexplore.ieee.org/xpl/RecentIssue.jsp?punumber=83" TargetMode="External"/><Relationship Id="rId5" Type="http://schemas.openxmlformats.org/officeDocument/2006/relationships/hyperlink" Target="http://ieeexplore.ieee.org/xpl/articleDetails.jsp?arnumber=5756234&amp;queryText=thresholding+in+image+processing&amp;refinements%5b%5d=4291944246&amp;refinements%5b%5d=&amp;ranges%5b%5d=2010_2015_Year&amp;searchField=Search_All" TargetMode="External"/><Relationship Id="rId4" Type="http://schemas.openxmlformats.org/officeDocument/2006/relationships/hyperlink" Target="http://ieeexplore.ieee.org/search/searchresult.jsp?searchWithin=%22Authors%22:.QT.Bayoumi,%20M.A..QT.&amp;newsearch=true"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blog.faradars.org/understaing-support-vector-machine-example-code/" TargetMode="External"/><Relationship Id="rId2" Type="http://schemas.openxmlformats.org/officeDocument/2006/relationships/hyperlink" Target="https://faradars.org/courses/fvdm9406s08-decision-trees-in-machine-learning" TargetMode="External"/><Relationship Id="rId1" Type="http://schemas.openxmlformats.org/officeDocument/2006/relationships/slideLayout" Target="../slideLayouts/slideLayout9.xml"/><Relationship Id="rId4" Type="http://schemas.openxmlformats.org/officeDocument/2006/relationships/hyperlink" Target="https://blog.faradars.org/support-vector-machine-simplifi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6846" y="995082"/>
            <a:ext cx="2998694" cy="1107996"/>
          </a:xfrm>
          <a:prstGeom prst="rect">
            <a:avLst/>
          </a:prstGeom>
          <a:noFill/>
        </p:spPr>
        <p:txBody>
          <a:bodyPr wrap="square" rtlCol="0">
            <a:spAutoFit/>
          </a:bodyPr>
          <a:lstStyle/>
          <a:p>
            <a:pPr algn="ctr"/>
            <a:r>
              <a:rPr lang="fa-IR" sz="6600" dirty="0">
                <a:cs typeface="B Koodak" panose="00000700000000000000" pitchFamily="2" charset="-78"/>
              </a:rPr>
              <a:t>به نام خدا</a:t>
            </a:r>
            <a:endParaRPr lang="en-US" sz="6600" dirty="0">
              <a:cs typeface="B Koodak" panose="00000700000000000000" pitchFamily="2" charset="-78"/>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2381" b="96429" l="10000" r="90000"/>
                    </a14:imgEffect>
                  </a14:imgLayer>
                </a14:imgProps>
              </a:ext>
              <a:ext uri="{28A0092B-C50C-407E-A947-70E740481C1C}">
                <a14:useLocalDpi xmlns:a14="http://schemas.microsoft.com/office/drawing/2010/main" val="0"/>
              </a:ext>
            </a:extLst>
          </a:blip>
          <a:stretch>
            <a:fillRect/>
          </a:stretch>
        </p:blipFill>
        <p:spPr>
          <a:xfrm>
            <a:off x="-2065525" y="1985121"/>
            <a:ext cx="7143750" cy="4000500"/>
          </a:xfrm>
          <a:prstGeom prst="rect">
            <a:avLst/>
          </a:prstGeom>
        </p:spPr>
      </p:pic>
      <p:sp>
        <p:nvSpPr>
          <p:cNvPr id="6" name="TextBox 5"/>
          <p:cNvSpPr txBox="1"/>
          <p:nvPr/>
        </p:nvSpPr>
        <p:spPr>
          <a:xfrm>
            <a:off x="1883427" y="2321367"/>
            <a:ext cx="7945532" cy="2062103"/>
          </a:xfrm>
          <a:prstGeom prst="rect">
            <a:avLst/>
          </a:prstGeom>
          <a:noFill/>
        </p:spPr>
        <p:txBody>
          <a:bodyPr wrap="square" rtlCol="0">
            <a:spAutoFit/>
          </a:bodyPr>
          <a:lstStyle/>
          <a:p>
            <a:pPr algn="ctr"/>
            <a:r>
              <a:rPr lang="fa-IR" sz="3200" dirty="0">
                <a:solidFill>
                  <a:schemeClr val="bg1"/>
                </a:solidFill>
                <a:cs typeface="B Koodak" panose="00000700000000000000" pitchFamily="2" charset="-78"/>
              </a:rPr>
              <a:t>موضوع: دسته بندی اطلاعات،شناسایی اشیا و تحلیل احساسات توسط یادگیری ماشین</a:t>
            </a:r>
          </a:p>
          <a:p>
            <a:pPr algn="ctr"/>
            <a:r>
              <a:rPr lang="fa-IR" sz="3200" dirty="0">
                <a:solidFill>
                  <a:schemeClr val="bg1"/>
                </a:solidFill>
                <a:cs typeface="B Koodak" panose="00000700000000000000" pitchFamily="2" charset="-78"/>
              </a:rPr>
              <a:t>استاد راهنما: استاد حسین کی نژاد</a:t>
            </a:r>
          </a:p>
          <a:p>
            <a:pPr algn="ctr"/>
            <a:r>
              <a:rPr lang="fa-IR" sz="3200" dirty="0">
                <a:solidFill>
                  <a:schemeClr val="bg1"/>
                </a:solidFill>
                <a:cs typeface="B Koodak" panose="00000700000000000000" pitchFamily="2" charset="-78"/>
              </a:rPr>
              <a:t>گردآورنده: لیلی حسین زاده، شیرین شغلی، بهار کفتانی</a:t>
            </a:r>
            <a:endParaRPr lang="en-US" sz="3200" dirty="0">
              <a:solidFill>
                <a:schemeClr val="bg1"/>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1</a:t>
            </a:fld>
            <a:endParaRPr lang="en-US" dirty="0"/>
          </a:p>
        </p:txBody>
      </p:sp>
      <p:sp>
        <p:nvSpPr>
          <p:cNvPr id="2" name="Rectangle 1"/>
          <p:cNvSpPr/>
          <p:nvPr/>
        </p:nvSpPr>
        <p:spPr>
          <a:xfrm>
            <a:off x="2223247" y="4601759"/>
            <a:ext cx="6096000" cy="1200329"/>
          </a:xfrm>
          <a:prstGeom prst="rect">
            <a:avLst/>
          </a:prstGeom>
        </p:spPr>
        <p:txBody>
          <a:bodyPr>
            <a:spAutoFit/>
          </a:bodyPr>
          <a:lstStyle/>
          <a:p>
            <a:pPr lvl="0"/>
            <a:r>
              <a:rPr lang="en-US" sz="2400" dirty="0">
                <a:solidFill>
                  <a:srgbClr val="FFFFFF"/>
                </a:solidFill>
                <a:hlinkClick r:id="rId4"/>
              </a:rPr>
              <a:t>hosseinzadeleyli.job@gmail.com</a:t>
            </a:r>
            <a:endParaRPr lang="fa-IR" sz="2400" dirty="0">
              <a:solidFill>
                <a:srgbClr val="FFFFFF"/>
              </a:solidFill>
            </a:endParaRPr>
          </a:p>
          <a:p>
            <a:pPr lvl="0"/>
            <a:r>
              <a:rPr lang="en-US" sz="2400" dirty="0">
                <a:solidFill>
                  <a:srgbClr val="FFFFFF"/>
                </a:solidFill>
                <a:hlinkClick r:id="rId5"/>
              </a:rPr>
              <a:t>shirinshoqli@gmail.com</a:t>
            </a:r>
            <a:endParaRPr lang="en-US" sz="2400" dirty="0">
              <a:solidFill>
                <a:srgbClr val="FFFFFF"/>
              </a:solidFill>
            </a:endParaRPr>
          </a:p>
          <a:p>
            <a:pPr lvl="0"/>
            <a:r>
              <a:rPr lang="en-US" sz="2400" u="sng" dirty="0">
                <a:solidFill>
                  <a:srgbClr val="FFFFFF"/>
                </a:solidFill>
              </a:rPr>
              <a:t>b.kaftani@gmail.com</a:t>
            </a:r>
          </a:p>
        </p:txBody>
      </p:sp>
      <p:sp>
        <p:nvSpPr>
          <p:cNvPr id="7" name="Rectangle 6"/>
          <p:cNvSpPr/>
          <p:nvPr/>
        </p:nvSpPr>
        <p:spPr>
          <a:xfrm>
            <a:off x="7637929" y="4908403"/>
            <a:ext cx="6096000" cy="1077218"/>
          </a:xfrm>
          <a:prstGeom prst="rect">
            <a:avLst/>
          </a:prstGeom>
        </p:spPr>
        <p:txBody>
          <a:bodyPr>
            <a:spAutoFit/>
          </a:bodyPr>
          <a:lstStyle/>
          <a:p>
            <a:pPr lvl="0"/>
            <a:r>
              <a:rPr lang="fa-IR" sz="3200" dirty="0">
                <a:solidFill>
                  <a:schemeClr val="bg1"/>
                </a:solidFill>
                <a:cs typeface="B Koodak" panose="00000700000000000000" pitchFamily="2" charset="-78"/>
              </a:rPr>
              <a:t>ارتباط با ما:</a:t>
            </a:r>
          </a:p>
          <a:p>
            <a:pPr lvl="0"/>
            <a:endParaRPr lang="en-US" sz="3200" dirty="0">
              <a:solidFill>
                <a:srgbClr val="FF8800"/>
              </a:solidFill>
              <a:cs typeface="B Koodak" panose="00000700000000000000" pitchFamily="2" charset="-78"/>
            </a:endParaRPr>
          </a:p>
        </p:txBody>
      </p:sp>
    </p:spTree>
    <p:extLst>
      <p:ext uri="{BB962C8B-B14F-4D97-AF65-F5344CB8AC3E}">
        <p14:creationId xmlns:p14="http://schemas.microsoft.com/office/powerpoint/2010/main" val="345931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A961-441F-4177-B7A3-FBAD4B7BD969}"/>
              </a:ext>
            </a:extLst>
          </p:cNvPr>
          <p:cNvSpPr>
            <a:spLocks noGrp="1"/>
          </p:cNvSpPr>
          <p:nvPr>
            <p:ph type="title"/>
          </p:nvPr>
        </p:nvSpPr>
        <p:spPr>
          <a:xfrm>
            <a:off x="1584967" y="1339000"/>
            <a:ext cx="9022000" cy="2090000"/>
          </a:xfrm>
        </p:spPr>
        <p:txBody>
          <a:bodyPr anchor="t"/>
          <a:lstStyle/>
          <a:p>
            <a:pPr algn="ctr"/>
            <a:r>
              <a:rPr lang="fa-IR" sz="3600" dirty="0">
                <a:cs typeface="B Koodak" panose="00000700000000000000" pitchFamily="2" charset="-78"/>
              </a:rPr>
              <a:t>گام های رده بندی </a:t>
            </a:r>
            <a:endParaRPr lang="en-US" sz="3600" dirty="0">
              <a:cs typeface="B Koodak" panose="00000700000000000000" pitchFamily="2" charset="-78"/>
            </a:endParaRPr>
          </a:p>
        </p:txBody>
      </p:sp>
      <p:sp>
        <p:nvSpPr>
          <p:cNvPr id="3" name="Text Placeholder 2">
            <a:extLst>
              <a:ext uri="{FF2B5EF4-FFF2-40B4-BE49-F238E27FC236}">
                <a16:creationId xmlns:a16="http://schemas.microsoft.com/office/drawing/2014/main" id="{3935C5CD-6033-43A8-B6F8-FF33D5F17500}"/>
              </a:ext>
            </a:extLst>
          </p:cNvPr>
          <p:cNvSpPr>
            <a:spLocks noGrp="1"/>
          </p:cNvSpPr>
          <p:nvPr>
            <p:ph type="body" idx="1"/>
          </p:nvPr>
        </p:nvSpPr>
        <p:spPr>
          <a:xfrm>
            <a:off x="1584967" y="2299802"/>
            <a:ext cx="9022000" cy="3931733"/>
          </a:xfrm>
        </p:spPr>
        <p:txBody>
          <a:bodyPr/>
          <a:lstStyle/>
          <a:p>
            <a:pPr algn="r" rtl="1"/>
            <a:r>
              <a:rPr lang="fa-IR" sz="2400" dirty="0">
                <a:cs typeface="B Koodak" panose="00000700000000000000" pitchFamily="2" charset="-78"/>
              </a:rPr>
              <a:t>رده بندی فرآیندیست که طی دو مرحله انجام میگیرد : </a:t>
            </a:r>
          </a:p>
          <a:p>
            <a:pPr marL="135464" indent="0" algn="r" rtl="1">
              <a:buNone/>
            </a:pPr>
            <a:r>
              <a:rPr lang="fa-IR" sz="2400" dirty="0">
                <a:cs typeface="B Koodak" panose="00000700000000000000" pitchFamily="2" charset="-78"/>
              </a:rPr>
              <a:t>     </a:t>
            </a:r>
            <a:r>
              <a:rPr lang="fa-IR" sz="2400" dirty="0">
                <a:solidFill>
                  <a:srgbClr val="C00000"/>
                </a:solidFill>
                <a:cs typeface="B Koodak" panose="00000700000000000000" pitchFamily="2" charset="-78"/>
              </a:rPr>
              <a:t>گام اول  </a:t>
            </a:r>
            <a:r>
              <a:rPr lang="fa-IR" sz="2400" dirty="0">
                <a:cs typeface="B Koodak" panose="00000700000000000000" pitchFamily="2" charset="-78"/>
              </a:rPr>
              <a:t>: ایجاد یک مدل رده بندی است که  در طی این مرحله باید ابتدا دسته ها مشخص شوند  و سپس برچسب رده ی هر نمونه ی آموزشی ایجاد  شود و در نهایت باید مدل دسته بندی را به شکل ریاضی ، مجموعه ای از قواعد و یا به صورت درخت تصمیم نمایش داد .</a:t>
            </a:r>
          </a:p>
          <a:p>
            <a:pPr marL="135464" indent="0" algn="r" rtl="1">
              <a:buNone/>
            </a:pPr>
            <a:endParaRPr lang="fa-IR" sz="2400" dirty="0">
              <a:cs typeface="B Koodak" panose="00000700000000000000" pitchFamily="2" charset="-78"/>
            </a:endParaRPr>
          </a:p>
          <a:p>
            <a:pPr marL="135464" indent="0" algn="r" rtl="1">
              <a:buNone/>
            </a:pPr>
            <a:r>
              <a:rPr lang="fa-IR" sz="2400" dirty="0">
                <a:cs typeface="B Koodak" panose="00000700000000000000" pitchFamily="2" charset="-78"/>
              </a:rPr>
              <a:t>  </a:t>
            </a:r>
            <a:r>
              <a:rPr lang="fa-IR" sz="2400" dirty="0">
                <a:solidFill>
                  <a:srgbClr val="C00000"/>
                </a:solidFill>
                <a:cs typeface="B Koodak" panose="00000700000000000000" pitchFamily="2" charset="-78"/>
              </a:rPr>
              <a:t>گام دوم  </a:t>
            </a:r>
            <a:r>
              <a:rPr lang="fa-IR" sz="2400" dirty="0">
                <a:cs typeface="B Koodak" panose="00000700000000000000" pitchFamily="2" charset="-78"/>
              </a:rPr>
              <a:t>: استفاده از مدل رده بندی ایجاد شده است  .  که در پایان این مرحله میتوان دقت و میزان واقعی بودن برچسب  های ایجاد شده را اندازه گیری کرد . </a:t>
            </a:r>
            <a:r>
              <a:rPr lang="en-US" sz="2400" dirty="0">
                <a:cs typeface="B Koodak" panose="00000700000000000000" pitchFamily="2" charset="-78"/>
              </a:rPr>
              <a:t>[1]</a:t>
            </a:r>
          </a:p>
        </p:txBody>
      </p:sp>
      <p:sp>
        <p:nvSpPr>
          <p:cNvPr id="5" name="Slide Number Placeholder 4"/>
          <p:cNvSpPr>
            <a:spLocks noGrp="1"/>
          </p:cNvSpPr>
          <p:nvPr>
            <p:ph type="sldNum" idx="12"/>
          </p:nvPr>
        </p:nvSpPr>
        <p:spPr/>
        <p:txBody>
          <a:bodyPr/>
          <a:lstStyle/>
          <a:p>
            <a:fld id="{BCBEDDC4-EEE4-4C12-8038-44A55B1CF220}" type="slidenum">
              <a:rPr lang="en-US" smtClean="0"/>
              <a:t>10</a:t>
            </a:fld>
            <a:endParaRPr lang="en-US" dirty="0"/>
          </a:p>
        </p:txBody>
      </p:sp>
    </p:spTree>
    <p:extLst>
      <p:ext uri="{BB962C8B-B14F-4D97-AF65-F5344CB8AC3E}">
        <p14:creationId xmlns:p14="http://schemas.microsoft.com/office/powerpoint/2010/main" val="391328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33B4D37-B06D-4803-A348-56F3F5994632}"/>
              </a:ext>
            </a:extLst>
          </p:cNvPr>
          <p:cNvGraphicFramePr>
            <a:graphicFrameLocks noGrp="1"/>
          </p:cNvGraphicFramePr>
          <p:nvPr>
            <p:extLst>
              <p:ext uri="{D42A27DB-BD31-4B8C-83A1-F6EECF244321}">
                <p14:modId xmlns:p14="http://schemas.microsoft.com/office/powerpoint/2010/main" val="1879999411"/>
              </p:ext>
            </p:extLst>
          </p:nvPr>
        </p:nvGraphicFramePr>
        <p:xfrm>
          <a:off x="1553591" y="570757"/>
          <a:ext cx="3622092" cy="2398080"/>
        </p:xfrm>
        <a:graphic>
          <a:graphicData uri="http://schemas.openxmlformats.org/drawingml/2006/table">
            <a:tbl>
              <a:tblPr firstRow="1" firstCol="1" bandRow="1">
                <a:tableStyleId>{93296810-A885-4BE3-A3E7-6D5BEEA58F35}</a:tableStyleId>
              </a:tblPr>
              <a:tblGrid>
                <a:gridCol w="505355">
                  <a:extLst>
                    <a:ext uri="{9D8B030D-6E8A-4147-A177-3AD203B41FA5}">
                      <a16:colId xmlns:a16="http://schemas.microsoft.com/office/drawing/2014/main" val="752717346"/>
                    </a:ext>
                  </a:extLst>
                </a:gridCol>
                <a:gridCol w="751125">
                  <a:extLst>
                    <a:ext uri="{9D8B030D-6E8A-4147-A177-3AD203B41FA5}">
                      <a16:colId xmlns:a16="http://schemas.microsoft.com/office/drawing/2014/main" val="4187997835"/>
                    </a:ext>
                  </a:extLst>
                </a:gridCol>
                <a:gridCol w="930128">
                  <a:extLst>
                    <a:ext uri="{9D8B030D-6E8A-4147-A177-3AD203B41FA5}">
                      <a16:colId xmlns:a16="http://schemas.microsoft.com/office/drawing/2014/main" val="1154701709"/>
                    </a:ext>
                  </a:extLst>
                </a:gridCol>
                <a:gridCol w="717742">
                  <a:extLst>
                    <a:ext uri="{9D8B030D-6E8A-4147-A177-3AD203B41FA5}">
                      <a16:colId xmlns:a16="http://schemas.microsoft.com/office/drawing/2014/main" val="2977625568"/>
                    </a:ext>
                  </a:extLst>
                </a:gridCol>
                <a:gridCol w="717742">
                  <a:extLst>
                    <a:ext uri="{9D8B030D-6E8A-4147-A177-3AD203B41FA5}">
                      <a16:colId xmlns:a16="http://schemas.microsoft.com/office/drawing/2014/main" val="1858156374"/>
                    </a:ext>
                  </a:extLst>
                </a:gridCol>
              </a:tblGrid>
              <a:tr h="490506">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400" dirty="0"/>
                        <a:t>num</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600" dirty="0" err="1"/>
                        <a:t>Atr</a:t>
                      </a:r>
                      <a:r>
                        <a:rPr lang="en-US" sz="1600" dirty="0"/>
                        <a:t> 1</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err="1"/>
                        <a:t>Atr</a:t>
                      </a:r>
                      <a:r>
                        <a:rPr lang="en-US" dirty="0"/>
                        <a:t> 2</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a:t>Atr3</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a:t>class</a:t>
                      </a:r>
                    </a:p>
                  </a:txBody>
                  <a:tcPr/>
                </a:tc>
                <a:extLst>
                  <a:ext uri="{0D108BD9-81ED-4DB2-BD59-A6C34878D82A}">
                    <a16:rowId xmlns:a16="http://schemas.microsoft.com/office/drawing/2014/main" val="4274807231"/>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1</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2117726596"/>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2</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1980402747"/>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3</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3542126266"/>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4</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4026788824"/>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5</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3341534376"/>
                  </a:ext>
                </a:extLst>
              </a:tr>
            </a:tbl>
          </a:graphicData>
        </a:graphic>
      </p:graphicFrame>
      <p:sp>
        <p:nvSpPr>
          <p:cNvPr id="5" name="TextBox 4">
            <a:extLst>
              <a:ext uri="{FF2B5EF4-FFF2-40B4-BE49-F238E27FC236}">
                <a16:creationId xmlns:a16="http://schemas.microsoft.com/office/drawing/2014/main" id="{1EBC0189-89B4-4F49-BF98-D39B488FE19E}"/>
              </a:ext>
            </a:extLst>
          </p:cNvPr>
          <p:cNvSpPr txBox="1"/>
          <p:nvPr/>
        </p:nvSpPr>
        <p:spPr>
          <a:xfrm>
            <a:off x="2494625" y="177553"/>
            <a:ext cx="1802167" cy="307777"/>
          </a:xfrm>
          <a:prstGeom prst="rect">
            <a:avLst/>
          </a:prstGeom>
          <a:noFill/>
        </p:spPr>
        <p:txBody>
          <a:bodyPr wrap="square" rtlCol="0">
            <a:spAutoFit/>
          </a:bodyPr>
          <a:lstStyle/>
          <a:p>
            <a:pPr algn="ctr"/>
            <a:r>
              <a:rPr lang="en-US" dirty="0">
                <a:solidFill>
                  <a:schemeClr val="bg1"/>
                </a:solidFill>
              </a:rPr>
              <a:t>Training set</a:t>
            </a:r>
          </a:p>
        </p:txBody>
      </p:sp>
      <p:graphicFrame>
        <p:nvGraphicFramePr>
          <p:cNvPr id="6" name="Table 5">
            <a:extLst>
              <a:ext uri="{FF2B5EF4-FFF2-40B4-BE49-F238E27FC236}">
                <a16:creationId xmlns:a16="http://schemas.microsoft.com/office/drawing/2014/main" id="{994CD359-E228-4D43-A8FC-C7B5149FB8E9}"/>
              </a:ext>
            </a:extLst>
          </p:cNvPr>
          <p:cNvGraphicFramePr>
            <a:graphicFrameLocks noGrp="1"/>
          </p:cNvGraphicFramePr>
          <p:nvPr>
            <p:extLst>
              <p:ext uri="{D42A27DB-BD31-4B8C-83A1-F6EECF244321}">
                <p14:modId xmlns:p14="http://schemas.microsoft.com/office/powerpoint/2010/main" val="172196820"/>
              </p:ext>
            </p:extLst>
          </p:nvPr>
        </p:nvGraphicFramePr>
        <p:xfrm>
          <a:off x="1584662" y="3492990"/>
          <a:ext cx="3622092" cy="2398080"/>
        </p:xfrm>
        <a:graphic>
          <a:graphicData uri="http://schemas.openxmlformats.org/drawingml/2006/table">
            <a:tbl>
              <a:tblPr firstRow="1" firstCol="1" bandRow="1">
                <a:tableStyleId>{93296810-A885-4BE3-A3E7-6D5BEEA58F35}</a:tableStyleId>
              </a:tblPr>
              <a:tblGrid>
                <a:gridCol w="505355">
                  <a:extLst>
                    <a:ext uri="{9D8B030D-6E8A-4147-A177-3AD203B41FA5}">
                      <a16:colId xmlns:a16="http://schemas.microsoft.com/office/drawing/2014/main" val="752717346"/>
                    </a:ext>
                  </a:extLst>
                </a:gridCol>
                <a:gridCol w="751125">
                  <a:extLst>
                    <a:ext uri="{9D8B030D-6E8A-4147-A177-3AD203B41FA5}">
                      <a16:colId xmlns:a16="http://schemas.microsoft.com/office/drawing/2014/main" val="4187997835"/>
                    </a:ext>
                  </a:extLst>
                </a:gridCol>
                <a:gridCol w="930128">
                  <a:extLst>
                    <a:ext uri="{9D8B030D-6E8A-4147-A177-3AD203B41FA5}">
                      <a16:colId xmlns:a16="http://schemas.microsoft.com/office/drawing/2014/main" val="1154701709"/>
                    </a:ext>
                  </a:extLst>
                </a:gridCol>
                <a:gridCol w="717742">
                  <a:extLst>
                    <a:ext uri="{9D8B030D-6E8A-4147-A177-3AD203B41FA5}">
                      <a16:colId xmlns:a16="http://schemas.microsoft.com/office/drawing/2014/main" val="2977625568"/>
                    </a:ext>
                  </a:extLst>
                </a:gridCol>
                <a:gridCol w="717742">
                  <a:extLst>
                    <a:ext uri="{9D8B030D-6E8A-4147-A177-3AD203B41FA5}">
                      <a16:colId xmlns:a16="http://schemas.microsoft.com/office/drawing/2014/main" val="1858156374"/>
                    </a:ext>
                  </a:extLst>
                </a:gridCol>
              </a:tblGrid>
              <a:tr h="490506">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400" dirty="0"/>
                        <a:t>num</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600" dirty="0" err="1"/>
                        <a:t>Atr</a:t>
                      </a:r>
                      <a:r>
                        <a:rPr lang="en-US" sz="1600" dirty="0"/>
                        <a:t> 1</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err="1"/>
                        <a:t>Atr</a:t>
                      </a:r>
                      <a:r>
                        <a:rPr lang="en-US" dirty="0"/>
                        <a:t> 2</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a:t>Atr3</a:t>
                      </a:r>
                    </a:p>
                  </a:txBody>
                  <a:tcPr/>
                </a:tc>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dirty="0"/>
                        <a:t>class</a:t>
                      </a:r>
                    </a:p>
                  </a:txBody>
                  <a:tcPr/>
                </a:tc>
                <a:extLst>
                  <a:ext uri="{0D108BD9-81ED-4DB2-BD59-A6C34878D82A}">
                    <a16:rowId xmlns:a16="http://schemas.microsoft.com/office/drawing/2014/main" val="4274807231"/>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6</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2117726596"/>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7</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1980402747"/>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8</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3542126266"/>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9</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4026788824"/>
                  </a:ext>
                </a:extLst>
              </a:tr>
              <a:tr h="355918">
                <a:tc>
                  <a:txBody>
                    <a:bodyPr/>
                    <a:lstStyle>
                      <a:lvl1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US" dirty="0"/>
                        <a:t>10</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tc>
                  <a:txBody>
                    <a:bodyPr/>
                    <a:lstStyle>
                      <a:lvl1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eaLnBrk="1" hangingPunct="1">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US" dirty="0"/>
                        <a:t>?</a:t>
                      </a:r>
                    </a:p>
                  </a:txBody>
                  <a:tcPr/>
                </a:tc>
                <a:extLst>
                  <a:ext uri="{0D108BD9-81ED-4DB2-BD59-A6C34878D82A}">
                    <a16:rowId xmlns:a16="http://schemas.microsoft.com/office/drawing/2014/main" val="3341534376"/>
                  </a:ext>
                </a:extLst>
              </a:tr>
            </a:tbl>
          </a:graphicData>
        </a:graphic>
      </p:graphicFrame>
      <p:sp>
        <p:nvSpPr>
          <p:cNvPr id="7" name="TextBox 6">
            <a:extLst>
              <a:ext uri="{FF2B5EF4-FFF2-40B4-BE49-F238E27FC236}">
                <a16:creationId xmlns:a16="http://schemas.microsoft.com/office/drawing/2014/main" id="{08BF3C42-2B58-4E41-AADB-6544D09BCFB3}"/>
              </a:ext>
            </a:extLst>
          </p:cNvPr>
          <p:cNvSpPr txBox="1"/>
          <p:nvPr/>
        </p:nvSpPr>
        <p:spPr>
          <a:xfrm>
            <a:off x="2494625" y="3185213"/>
            <a:ext cx="1802167" cy="307777"/>
          </a:xfrm>
          <a:prstGeom prst="rect">
            <a:avLst/>
          </a:prstGeom>
          <a:noFill/>
        </p:spPr>
        <p:txBody>
          <a:bodyPr wrap="square" rtlCol="0">
            <a:spAutoFit/>
          </a:bodyPr>
          <a:lstStyle/>
          <a:p>
            <a:pPr algn="ctr"/>
            <a:r>
              <a:rPr lang="en-US" dirty="0">
                <a:solidFill>
                  <a:schemeClr val="bg1"/>
                </a:solidFill>
              </a:rPr>
              <a:t>Test set</a:t>
            </a:r>
          </a:p>
        </p:txBody>
      </p:sp>
      <p:sp>
        <p:nvSpPr>
          <p:cNvPr id="8" name="Arrow: Striped Right 7">
            <a:extLst>
              <a:ext uri="{FF2B5EF4-FFF2-40B4-BE49-F238E27FC236}">
                <a16:creationId xmlns:a16="http://schemas.microsoft.com/office/drawing/2014/main" id="{8950776A-3E10-45E9-B6CA-25A7DED5961A}"/>
              </a:ext>
            </a:extLst>
          </p:cNvPr>
          <p:cNvSpPr/>
          <p:nvPr/>
        </p:nvSpPr>
        <p:spPr>
          <a:xfrm rot="20888955">
            <a:off x="5387869" y="1522236"/>
            <a:ext cx="1524611" cy="492052"/>
          </a:xfrm>
          <a:prstGeom prst="stripedRightArrow">
            <a:avLst/>
          </a:prstGeom>
          <a:solidFill>
            <a:srgbClr val="FFE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Koodak" panose="00000700000000000000" pitchFamily="2" charset="-78"/>
              </a:rPr>
              <a:t>استنتاج</a:t>
            </a:r>
            <a:endParaRPr lang="en-US" dirty="0">
              <a:solidFill>
                <a:schemeClr val="tx1"/>
              </a:solidFill>
              <a:cs typeface="B Koodak" panose="00000700000000000000" pitchFamily="2" charset="-78"/>
            </a:endParaRPr>
          </a:p>
        </p:txBody>
      </p:sp>
      <p:sp>
        <p:nvSpPr>
          <p:cNvPr id="9" name="Rectangle: Rounded Corners 8">
            <a:extLst>
              <a:ext uri="{FF2B5EF4-FFF2-40B4-BE49-F238E27FC236}">
                <a16:creationId xmlns:a16="http://schemas.microsoft.com/office/drawing/2014/main" id="{358FD512-2F88-4E53-9AF6-8452465EE68B}"/>
              </a:ext>
            </a:extLst>
          </p:cNvPr>
          <p:cNvSpPr/>
          <p:nvPr/>
        </p:nvSpPr>
        <p:spPr>
          <a:xfrm>
            <a:off x="7124666" y="1066803"/>
            <a:ext cx="2095500" cy="794664"/>
          </a:xfrm>
          <a:prstGeom prst="roundRect">
            <a:avLst>
              <a:gd name="adj" fmla="val 17572"/>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  model</a:t>
            </a:r>
          </a:p>
        </p:txBody>
      </p:sp>
      <p:cxnSp>
        <p:nvCxnSpPr>
          <p:cNvPr id="14" name="Connector: Curved 13">
            <a:extLst>
              <a:ext uri="{FF2B5EF4-FFF2-40B4-BE49-F238E27FC236}">
                <a16:creationId xmlns:a16="http://schemas.microsoft.com/office/drawing/2014/main" id="{C2F93ACA-C1D0-427F-AAE7-0B0E875ACE7E}"/>
              </a:ext>
            </a:extLst>
          </p:cNvPr>
          <p:cNvCxnSpPr>
            <a:cxnSpLocks/>
          </p:cNvCxnSpPr>
          <p:nvPr/>
        </p:nvCxnSpPr>
        <p:spPr>
          <a:xfrm rot="16200000" flipH="1">
            <a:off x="7102473" y="749737"/>
            <a:ext cx="328472" cy="284086"/>
          </a:xfrm>
          <a:prstGeom prst="curvedConnector3">
            <a:avLst>
              <a:gd name="adj1" fmla="val 50000"/>
            </a:avLst>
          </a:prstGeom>
          <a:ln w="47625">
            <a:solidFill>
              <a:schemeClr val="accent6">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DA686625-4B35-4872-BE4E-D57BC58572A3}"/>
              </a:ext>
            </a:extLst>
          </p:cNvPr>
          <p:cNvSpPr/>
          <p:nvPr/>
        </p:nvSpPr>
        <p:spPr>
          <a:xfrm>
            <a:off x="5742610" y="81586"/>
            <a:ext cx="1442957" cy="994297"/>
          </a:xfrm>
          <a:prstGeom prst="ellipse">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 </a:t>
            </a:r>
          </a:p>
          <a:p>
            <a:pPr algn="ctr"/>
            <a:r>
              <a:rPr lang="en-US" dirty="0">
                <a:solidFill>
                  <a:schemeClr val="tx1"/>
                </a:solidFill>
              </a:rPr>
              <a:t>Algorithm</a:t>
            </a:r>
          </a:p>
        </p:txBody>
      </p:sp>
      <p:sp>
        <p:nvSpPr>
          <p:cNvPr id="19" name="Arrow: Striped Right 18">
            <a:extLst>
              <a:ext uri="{FF2B5EF4-FFF2-40B4-BE49-F238E27FC236}">
                <a16:creationId xmlns:a16="http://schemas.microsoft.com/office/drawing/2014/main" id="{A92B3197-EF63-4642-BEBC-4D78D888522F}"/>
              </a:ext>
            </a:extLst>
          </p:cNvPr>
          <p:cNvSpPr/>
          <p:nvPr/>
        </p:nvSpPr>
        <p:spPr>
          <a:xfrm rot="1794072">
            <a:off x="9503139" y="1732992"/>
            <a:ext cx="1147605" cy="256950"/>
          </a:xfrm>
          <a:prstGeom prst="stripedRightArrow">
            <a:avLst/>
          </a:prstGeom>
          <a:solidFill>
            <a:srgbClr val="FFE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Alternate Process 19">
            <a:extLst>
              <a:ext uri="{FF2B5EF4-FFF2-40B4-BE49-F238E27FC236}">
                <a16:creationId xmlns:a16="http://schemas.microsoft.com/office/drawing/2014/main" id="{09D965EF-7919-4840-9B5C-A045D534423B}"/>
              </a:ext>
            </a:extLst>
          </p:cNvPr>
          <p:cNvSpPr/>
          <p:nvPr/>
        </p:nvSpPr>
        <p:spPr>
          <a:xfrm>
            <a:off x="10638409" y="2442264"/>
            <a:ext cx="1067816" cy="819150"/>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Showing </a:t>
            </a:r>
          </a:p>
          <a:p>
            <a:pPr algn="ctr"/>
            <a:r>
              <a:rPr lang="en-US" dirty="0">
                <a:solidFill>
                  <a:schemeClr val="tx1"/>
                </a:solidFill>
              </a:rPr>
              <a:t>model</a:t>
            </a:r>
          </a:p>
        </p:txBody>
      </p:sp>
      <p:sp>
        <p:nvSpPr>
          <p:cNvPr id="22" name="Arrow: Striped Right 21">
            <a:extLst>
              <a:ext uri="{FF2B5EF4-FFF2-40B4-BE49-F238E27FC236}">
                <a16:creationId xmlns:a16="http://schemas.microsoft.com/office/drawing/2014/main" id="{F26B9E6C-071E-42E0-9876-6D7C5F6D6A28}"/>
              </a:ext>
            </a:extLst>
          </p:cNvPr>
          <p:cNvSpPr/>
          <p:nvPr/>
        </p:nvSpPr>
        <p:spPr>
          <a:xfrm rot="9021822">
            <a:off x="9947207" y="3867464"/>
            <a:ext cx="1147605" cy="256950"/>
          </a:xfrm>
          <a:prstGeom prst="stripedRightArrow">
            <a:avLst/>
          </a:prstGeom>
          <a:solidFill>
            <a:srgbClr val="FFED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9BAB1C5-BC77-4290-BD02-10B2AFED1494}"/>
              </a:ext>
            </a:extLst>
          </p:cNvPr>
          <p:cNvSpPr/>
          <p:nvPr/>
        </p:nvSpPr>
        <p:spPr>
          <a:xfrm>
            <a:off x="7703161" y="4294698"/>
            <a:ext cx="2095500" cy="794664"/>
          </a:xfrm>
          <a:prstGeom prst="roundRect">
            <a:avLst>
              <a:gd name="adj" fmla="val 1757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Apply model</a:t>
            </a:r>
          </a:p>
        </p:txBody>
      </p:sp>
      <p:sp>
        <p:nvSpPr>
          <p:cNvPr id="25" name="Arrow: Left 24">
            <a:extLst>
              <a:ext uri="{FF2B5EF4-FFF2-40B4-BE49-F238E27FC236}">
                <a16:creationId xmlns:a16="http://schemas.microsoft.com/office/drawing/2014/main" id="{14236E37-7BDB-48E6-8F2B-B96AEFC3A793}"/>
              </a:ext>
            </a:extLst>
          </p:cNvPr>
          <p:cNvSpPr/>
          <p:nvPr/>
        </p:nvSpPr>
        <p:spPr>
          <a:xfrm rot="1246763">
            <a:off x="5624856" y="4316959"/>
            <a:ext cx="1694584" cy="375020"/>
          </a:xfrm>
          <a:prstGeom prst="leftArrow">
            <a:avLst/>
          </a:prstGeom>
          <a:solidFill>
            <a:srgbClr val="FFEDE7"/>
          </a:solidFill>
          <a:ln>
            <a:solidFill>
              <a:srgbClr val="FFE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B Koodak" panose="00000700000000000000" pitchFamily="2" charset="-78"/>
              </a:rPr>
              <a:t>استقرا</a:t>
            </a:r>
            <a:endParaRPr lang="en-US" dirty="0">
              <a:solidFill>
                <a:schemeClr val="tx1"/>
              </a:solidFill>
              <a:cs typeface="B Koodak" panose="00000700000000000000" pitchFamily="2" charset="-78"/>
            </a:endParaRPr>
          </a:p>
        </p:txBody>
      </p:sp>
      <p:sp>
        <p:nvSpPr>
          <p:cNvPr id="4" name="Slide Number Placeholder 3"/>
          <p:cNvSpPr>
            <a:spLocks noGrp="1"/>
          </p:cNvSpPr>
          <p:nvPr>
            <p:ph type="sldNum" idx="12"/>
          </p:nvPr>
        </p:nvSpPr>
        <p:spPr>
          <a:xfrm>
            <a:off x="11360526" y="6312000"/>
            <a:ext cx="552800" cy="546000"/>
          </a:xfrm>
        </p:spPr>
        <p:txBody>
          <a:bodyPr/>
          <a:lstStyle/>
          <a:p>
            <a:fld id="{BCBEDDC4-EEE4-4C12-8038-44A55B1CF220}" type="slidenum">
              <a:rPr lang="en-US" smtClean="0"/>
              <a:t>11</a:t>
            </a:fld>
            <a:endParaRPr lang="en-US" dirty="0"/>
          </a:p>
        </p:txBody>
      </p:sp>
    </p:spTree>
    <p:extLst>
      <p:ext uri="{BB962C8B-B14F-4D97-AF65-F5344CB8AC3E}">
        <p14:creationId xmlns:p14="http://schemas.microsoft.com/office/powerpoint/2010/main" val="395037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E02A-B2DB-4A48-AB1B-E6351BE760E6}"/>
              </a:ext>
            </a:extLst>
          </p:cNvPr>
          <p:cNvSpPr>
            <a:spLocks noGrp="1"/>
          </p:cNvSpPr>
          <p:nvPr>
            <p:ph type="ctrTitle"/>
          </p:nvPr>
        </p:nvSpPr>
        <p:spPr/>
        <p:txBody>
          <a:bodyPr/>
          <a:lstStyle/>
          <a:p>
            <a:pPr rtl="1"/>
            <a:r>
              <a:rPr lang="fa-IR" dirty="0">
                <a:cs typeface="B Koodak" panose="00000700000000000000" pitchFamily="2" charset="-78"/>
              </a:rPr>
              <a:t>الگوریتم </a:t>
            </a:r>
            <a:r>
              <a:rPr lang="en-US" dirty="0">
                <a:cs typeface="B Koodak" panose="00000700000000000000" pitchFamily="2" charset="-78"/>
              </a:rPr>
              <a:t>K-NN</a:t>
            </a:r>
          </a:p>
        </p:txBody>
      </p:sp>
    </p:spTree>
    <p:extLst>
      <p:ext uri="{BB962C8B-B14F-4D97-AF65-F5344CB8AC3E}">
        <p14:creationId xmlns:p14="http://schemas.microsoft.com/office/powerpoint/2010/main" val="165529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192-3D3F-4C90-93DA-0D04956360E0}"/>
              </a:ext>
            </a:extLst>
          </p:cNvPr>
          <p:cNvSpPr>
            <a:spLocks noGrp="1"/>
          </p:cNvSpPr>
          <p:nvPr>
            <p:ph type="title"/>
          </p:nvPr>
        </p:nvSpPr>
        <p:spPr>
          <a:xfrm>
            <a:off x="461639" y="173347"/>
            <a:ext cx="4323426" cy="1220447"/>
          </a:xfrm>
        </p:spPr>
        <p:txBody>
          <a:bodyPr anchor="t"/>
          <a:lstStyle/>
          <a:p>
            <a:pPr algn="r" rtl="1"/>
            <a:r>
              <a:rPr lang="fa-IR" dirty="0">
                <a:solidFill>
                  <a:schemeClr val="accent6"/>
                </a:solidFill>
                <a:cs typeface="B Koodak" panose="00000700000000000000" pitchFamily="2" charset="-78"/>
              </a:rPr>
              <a:t>الگوریتم</a:t>
            </a:r>
            <a:r>
              <a:rPr lang="en-US" dirty="0">
                <a:solidFill>
                  <a:schemeClr val="accent6"/>
                </a:solidFill>
                <a:cs typeface="B Koodak" panose="00000700000000000000" pitchFamily="2" charset="-78"/>
              </a:rPr>
              <a:t> K-NN</a:t>
            </a:r>
            <a:r>
              <a:rPr lang="fa-IR" dirty="0">
                <a:solidFill>
                  <a:schemeClr val="accent6"/>
                </a:solidFill>
                <a:cs typeface="B Koodak" panose="00000700000000000000" pitchFamily="2" charset="-78"/>
              </a:rPr>
              <a:t> </a:t>
            </a:r>
            <a:endParaRPr lang="en-US" dirty="0">
              <a:solidFill>
                <a:schemeClr val="accent6"/>
              </a:solidFill>
              <a:cs typeface="B Koodak" panose="00000700000000000000" pitchFamily="2" charset="-78"/>
            </a:endParaRPr>
          </a:p>
        </p:txBody>
      </p:sp>
      <p:sp>
        <p:nvSpPr>
          <p:cNvPr id="3" name="Text Placeholder 2">
            <a:extLst>
              <a:ext uri="{FF2B5EF4-FFF2-40B4-BE49-F238E27FC236}">
                <a16:creationId xmlns:a16="http://schemas.microsoft.com/office/drawing/2014/main" id="{D5BA9DF9-1308-4C41-85C9-A8F2FD3B616D}"/>
              </a:ext>
            </a:extLst>
          </p:cNvPr>
          <p:cNvSpPr>
            <a:spLocks noGrp="1"/>
          </p:cNvSpPr>
          <p:nvPr>
            <p:ph type="body" idx="1"/>
          </p:nvPr>
        </p:nvSpPr>
        <p:spPr>
          <a:xfrm>
            <a:off x="461639" y="1189608"/>
            <a:ext cx="9022000" cy="5041927"/>
          </a:xfrm>
        </p:spPr>
        <p:txBody>
          <a:bodyPr/>
          <a:lstStyle/>
          <a:p>
            <a:pPr algn="r" rtl="1"/>
            <a:r>
              <a:rPr lang="fa-IR" sz="2400" dirty="0">
                <a:cs typeface="B Koodak" panose="00000700000000000000" pitchFamily="2" charset="-78"/>
              </a:rPr>
              <a:t> الگوریتم </a:t>
            </a:r>
            <a:r>
              <a:rPr lang="en-US" sz="2400" dirty="0">
                <a:cs typeface="B Koodak" panose="00000700000000000000" pitchFamily="2" charset="-78"/>
              </a:rPr>
              <a:t>K-Nearest Neighbor</a:t>
            </a:r>
            <a:r>
              <a:rPr lang="fa-IR" sz="2400" dirty="0">
                <a:cs typeface="B Koodak" panose="00000700000000000000" pitchFamily="2" charset="-78"/>
              </a:rPr>
              <a:t>نیز در شمار یکی از الگوریتم های کلاس بندی تحت نظارت قرار میگیرد .</a:t>
            </a:r>
            <a:r>
              <a:rPr lang="en-US" sz="2400" dirty="0">
                <a:cs typeface="B Koodak" panose="00000700000000000000" pitchFamily="2" charset="-78"/>
              </a:rPr>
              <a:t>  </a:t>
            </a:r>
            <a:r>
              <a:rPr lang="fa-IR" sz="2400" dirty="0">
                <a:cs typeface="B Koodak" panose="00000700000000000000" pitchFamily="2" charset="-78"/>
              </a:rPr>
              <a:t>این الگوریتم به علت سرعت کند آن در کلاس بندی یک الگوریتم تنبل (</a:t>
            </a:r>
            <a:r>
              <a:rPr lang="en-US" sz="2400" dirty="0">
                <a:cs typeface="B Koodak" panose="00000700000000000000" pitchFamily="2" charset="-78"/>
              </a:rPr>
              <a:t>lazy</a:t>
            </a:r>
            <a:r>
              <a:rPr lang="fa-IR" sz="2400" dirty="0">
                <a:cs typeface="B Koodak" panose="00000700000000000000" pitchFamily="2" charset="-78"/>
              </a:rPr>
              <a:t>)  قرار میگیرد . </a:t>
            </a:r>
            <a:r>
              <a:rPr lang="en-US" sz="2400" dirty="0">
                <a:cs typeface="B Koodak" panose="00000700000000000000" pitchFamily="2" charset="-78"/>
              </a:rPr>
              <a:t>[1]</a:t>
            </a:r>
          </a:p>
          <a:p>
            <a:pPr algn="r" rtl="1"/>
            <a:r>
              <a:rPr lang="fa-IR" sz="2400" dirty="0">
                <a:cs typeface="B Koodak" panose="00000700000000000000" pitchFamily="2" charset="-78"/>
              </a:rPr>
              <a:t>شیوه ی کار در این الگوریتم به این صورت است که: </a:t>
            </a:r>
          </a:p>
          <a:p>
            <a:pPr algn="r" rtl="1"/>
            <a:r>
              <a:rPr lang="en-US" sz="2400" dirty="0">
                <a:cs typeface="B Koodak" panose="00000700000000000000" pitchFamily="2" charset="-78"/>
              </a:rPr>
              <a:t>1</a:t>
            </a:r>
            <a:r>
              <a:rPr lang="fa-IR" sz="2400" dirty="0">
                <a:cs typeface="B Koodak" panose="00000700000000000000" pitchFamily="2" charset="-78"/>
              </a:rPr>
              <a:t>)  ابتدا میبایست داده های داده شده را به دو دسته ی داده تست و آموزش تقسیم کرد . </a:t>
            </a:r>
          </a:p>
          <a:p>
            <a:pPr algn="r" rtl="1"/>
            <a:r>
              <a:rPr lang="en-US" sz="2400" dirty="0">
                <a:cs typeface="B Koodak" panose="00000700000000000000" pitchFamily="2" charset="-78"/>
              </a:rPr>
              <a:t>2</a:t>
            </a:r>
            <a:r>
              <a:rPr lang="fa-IR" sz="2400" dirty="0">
                <a:cs typeface="B Koodak" panose="00000700000000000000" pitchFamily="2" charset="-78"/>
              </a:rPr>
              <a:t>) سپس باید </a:t>
            </a:r>
            <a:r>
              <a:rPr lang="en-US" sz="2400" dirty="0">
                <a:cs typeface="B Koodak" panose="00000700000000000000" pitchFamily="2" charset="-78"/>
              </a:rPr>
              <a:t>K </a:t>
            </a:r>
            <a:r>
              <a:rPr lang="fa-IR" sz="2400" dirty="0">
                <a:cs typeface="B Koodak" panose="00000700000000000000" pitchFamily="2" charset="-78"/>
              </a:rPr>
              <a:t> نزدیک ترین همسایه به نمونه را تعیین کرد.</a:t>
            </a:r>
          </a:p>
          <a:p>
            <a:pPr algn="r" rtl="1"/>
            <a:r>
              <a:rPr lang="en-US" sz="2400" dirty="0">
                <a:cs typeface="B Koodak" panose="00000700000000000000" pitchFamily="2" charset="-78"/>
              </a:rPr>
              <a:t>3</a:t>
            </a:r>
            <a:r>
              <a:rPr lang="fa-IR" sz="2400" dirty="0">
                <a:cs typeface="B Koodak" panose="00000700000000000000" pitchFamily="2" charset="-78"/>
              </a:rPr>
              <a:t>) و در نهایت انتساب تجمیعی از برچسب های همسایگان  به نمونه داده شده .</a:t>
            </a:r>
            <a:endParaRPr lang="en-US" sz="2400" dirty="0">
              <a:cs typeface="B Koodak" panose="00000700000000000000" pitchFamily="2" charset="-78"/>
            </a:endParaRPr>
          </a:p>
        </p:txBody>
      </p:sp>
      <p:sp>
        <p:nvSpPr>
          <p:cNvPr id="5" name="Slide Number Placeholder 4"/>
          <p:cNvSpPr>
            <a:spLocks noGrp="1"/>
          </p:cNvSpPr>
          <p:nvPr>
            <p:ph type="sldNum" idx="12"/>
          </p:nvPr>
        </p:nvSpPr>
        <p:spPr/>
        <p:txBody>
          <a:bodyPr/>
          <a:lstStyle/>
          <a:p>
            <a:fld id="{BCBEDDC4-EEE4-4C12-8038-44A55B1CF220}" type="slidenum">
              <a:rPr lang="en-US" smtClean="0"/>
              <a:t>13</a:t>
            </a:fld>
            <a:endParaRPr lang="en-US" dirty="0"/>
          </a:p>
        </p:txBody>
      </p:sp>
    </p:spTree>
    <p:extLst>
      <p:ext uri="{BB962C8B-B14F-4D97-AF65-F5344CB8AC3E}">
        <p14:creationId xmlns:p14="http://schemas.microsoft.com/office/powerpoint/2010/main" val="45760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0060-4780-4671-8D47-E2298456C8A1}"/>
              </a:ext>
            </a:extLst>
          </p:cNvPr>
          <p:cNvSpPr>
            <a:spLocks noGrp="1"/>
          </p:cNvSpPr>
          <p:nvPr>
            <p:ph type="title"/>
          </p:nvPr>
        </p:nvSpPr>
        <p:spPr>
          <a:xfrm>
            <a:off x="377603" y="199982"/>
            <a:ext cx="7097395" cy="765452"/>
          </a:xfrm>
        </p:spPr>
        <p:txBody>
          <a:bodyPr anchor="t"/>
          <a:lstStyle/>
          <a:p>
            <a:pPr rtl="1"/>
            <a:r>
              <a:rPr lang="fa-IR" sz="3600" dirty="0">
                <a:solidFill>
                  <a:schemeClr val="accent6"/>
                </a:solidFill>
                <a:cs typeface="B Koodak" panose="00000700000000000000" pitchFamily="2" charset="-78"/>
              </a:rPr>
              <a:t>مثالی از الگوریتم</a:t>
            </a:r>
            <a:r>
              <a:rPr lang="en-US" sz="3600" dirty="0">
                <a:solidFill>
                  <a:schemeClr val="accent6"/>
                </a:solidFill>
                <a:cs typeface="B Koodak" panose="00000700000000000000" pitchFamily="2" charset="-78"/>
              </a:rPr>
              <a:t> K-NN</a:t>
            </a:r>
            <a:r>
              <a:rPr lang="fa-IR" sz="3600" dirty="0">
                <a:solidFill>
                  <a:schemeClr val="accent6"/>
                </a:solidFill>
                <a:cs typeface="B Koodak" panose="00000700000000000000" pitchFamily="2" charset="-78"/>
              </a:rPr>
              <a:t> </a:t>
            </a:r>
            <a:endParaRPr lang="en-US" sz="3600"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7410186-FD2B-4DBE-84BE-5AD7312384A6}"/>
                  </a:ext>
                </a:extLst>
              </p:cNvPr>
              <p:cNvSpPr>
                <a:spLocks noGrp="1"/>
              </p:cNvSpPr>
              <p:nvPr>
                <p:ph type="body" idx="1"/>
              </p:nvPr>
            </p:nvSpPr>
            <p:spPr>
              <a:xfrm>
                <a:off x="6362352" y="559293"/>
                <a:ext cx="4244800" cy="5333274"/>
              </a:xfrm>
            </p:spPr>
            <p:txBody>
              <a:bodyPr/>
              <a:lstStyle/>
              <a:p>
                <a:pPr algn="r" rtl="1"/>
                <a:r>
                  <a:rPr lang="fa-IR" sz="2400" dirty="0">
                    <a:cs typeface="B Koodak" panose="00000700000000000000" pitchFamily="2" charset="-78"/>
                  </a:rPr>
                  <a:t>در این مثال به فرض اگر </a:t>
                </a:r>
                <a:r>
                  <a:rPr lang="en-US" sz="2400" dirty="0">
                    <a:cs typeface="B Koodak" panose="00000700000000000000" pitchFamily="2" charset="-78"/>
                  </a:rPr>
                  <a:t> K</a:t>
                </a:r>
                <a:r>
                  <a:rPr lang="fa-IR" sz="2400" dirty="0">
                    <a:cs typeface="B Koodak" panose="00000700000000000000" pitchFamily="2" charset="-78"/>
                  </a:rPr>
                  <a:t> برابر یک باشد نمونه ی </a:t>
                </a:r>
                <a14:m>
                  <m:oMath xmlns:m="http://schemas.openxmlformats.org/officeDocument/2006/math">
                    <m:sSub>
                      <m:sSubPr>
                        <m:ctrlPr>
                          <a:rPr lang="fa-IR" sz="2400" i="1" smtClean="0">
                            <a:latin typeface="Cambria Math" panose="02040503050406030204" pitchFamily="18" charset="0"/>
                            <a:cs typeface="B Koodak" panose="00000700000000000000" pitchFamily="2" charset="-78"/>
                          </a:rPr>
                        </m:ctrlPr>
                      </m:sSubPr>
                      <m:e>
                        <m:r>
                          <a:rPr lang="en-US" sz="2400" b="0" i="1" smtClean="0">
                            <a:latin typeface="Cambria Math" panose="02040503050406030204" pitchFamily="18" charset="0"/>
                            <a:cs typeface="B Koodak" panose="00000700000000000000" pitchFamily="2" charset="-78"/>
                          </a:rPr>
                          <m:t>𝑥</m:t>
                        </m:r>
                      </m:e>
                      <m:sub>
                        <m:r>
                          <a:rPr lang="en-US" sz="2400" b="0" i="1" smtClean="0">
                            <a:latin typeface="Cambria Math" panose="02040503050406030204" pitchFamily="18" charset="0"/>
                            <a:cs typeface="B Koodak" panose="00000700000000000000" pitchFamily="2" charset="-78"/>
                          </a:rPr>
                          <m:t>𝑞</m:t>
                        </m:r>
                      </m:sub>
                    </m:sSub>
                  </m:oMath>
                </a14:m>
                <a:r>
                  <a:rPr lang="fa-IR" sz="2400" dirty="0">
                    <a:cs typeface="B Koodak" panose="00000700000000000000" pitchFamily="2" charset="-78"/>
                  </a:rPr>
                  <a:t> باید به دنبال تنها نزدیک ترین داده آموزشی به خودش باشد . </a:t>
                </a:r>
              </a:p>
              <a:p>
                <a:pPr algn="r" rtl="1"/>
                <a:r>
                  <a:rPr lang="fa-IR" sz="2400" dirty="0">
                    <a:cs typeface="B Koodak" panose="00000700000000000000" pitchFamily="2" charset="-78"/>
                  </a:rPr>
                  <a:t> اگر </a:t>
                </a:r>
                <a:r>
                  <a:rPr lang="en-US" sz="2400" dirty="0">
                    <a:cs typeface="B Koodak" panose="00000700000000000000" pitchFamily="2" charset="-78"/>
                  </a:rPr>
                  <a:t>k=3</a:t>
                </a:r>
                <a:r>
                  <a:rPr lang="fa-IR" sz="2400" dirty="0">
                    <a:cs typeface="B Koodak" panose="00000700000000000000" pitchFamily="2" charset="-78"/>
                  </a:rPr>
                  <a:t> باشد ، برچسب داده ی تست داده شده دایره های کرم رنگ خواهد بود .</a:t>
                </a:r>
                <a:endParaRPr lang="en-US" sz="2400" dirty="0">
                  <a:cs typeface="B Koodak" panose="00000700000000000000" pitchFamily="2" charset="-78"/>
                </a:endParaRPr>
              </a:p>
            </p:txBody>
          </p:sp>
        </mc:Choice>
        <mc:Fallback xmlns="">
          <p:sp>
            <p:nvSpPr>
              <p:cNvPr id="4" name="Text Placeholder 3">
                <a:extLst>
                  <a:ext uri="{FF2B5EF4-FFF2-40B4-BE49-F238E27FC236}">
                    <a16:creationId xmlns:a16="http://schemas.microsoft.com/office/drawing/2014/main" id="{B7410186-FD2B-4DBE-84BE-5AD7312384A6}"/>
                  </a:ext>
                </a:extLst>
              </p:cNvPr>
              <p:cNvSpPr>
                <a:spLocks noGrp="1" noRot="1" noChangeAspect="1" noMove="1" noResize="1" noEditPoints="1" noAdjustHandles="1" noChangeArrowheads="1" noChangeShapeType="1" noTextEdit="1"/>
              </p:cNvSpPr>
              <p:nvPr>
                <p:ph type="body" idx="1"/>
              </p:nvPr>
            </p:nvSpPr>
            <p:spPr>
              <a:xfrm>
                <a:off x="6362352" y="559293"/>
                <a:ext cx="4244800" cy="5333274"/>
              </a:xfrm>
              <a:blipFill>
                <a:blip r:embed="rId2"/>
                <a:stretch>
                  <a:fillRect l="-1580"/>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25F8C59-2605-43E1-B512-A73E45CA7316}"/>
              </a:ext>
            </a:extLst>
          </p:cNvPr>
          <p:cNvSpPr/>
          <p:nvPr/>
        </p:nvSpPr>
        <p:spPr>
          <a:xfrm>
            <a:off x="1178487" y="1987833"/>
            <a:ext cx="222507" cy="215698"/>
          </a:xfrm>
          <a:prstGeom prst="ellipse">
            <a:avLst/>
          </a:prstGeom>
          <a:solidFill>
            <a:schemeClr val="accent6">
              <a:lumMod val="20000"/>
              <a:lumOff val="8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6987C4-CF82-4ECE-840B-C849F99550E5}"/>
              </a:ext>
            </a:extLst>
          </p:cNvPr>
          <p:cNvSpPr/>
          <p:nvPr/>
        </p:nvSpPr>
        <p:spPr>
          <a:xfrm>
            <a:off x="391566" y="1812343"/>
            <a:ext cx="222507" cy="215698"/>
          </a:xfrm>
          <a:prstGeom prst="ellipse">
            <a:avLst/>
          </a:prstGeom>
          <a:solidFill>
            <a:schemeClr val="accent6">
              <a:lumMod val="20000"/>
              <a:lumOff val="8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3FFC91-8981-4D1E-84CD-7A7234C5F8B9}"/>
              </a:ext>
            </a:extLst>
          </p:cNvPr>
          <p:cNvSpPr/>
          <p:nvPr/>
        </p:nvSpPr>
        <p:spPr>
          <a:xfrm>
            <a:off x="1672364" y="2726568"/>
            <a:ext cx="222507" cy="215698"/>
          </a:xfrm>
          <a:prstGeom prst="ellipse">
            <a:avLst/>
          </a:prstGeom>
          <a:solidFill>
            <a:schemeClr val="accent6">
              <a:lumMod val="20000"/>
              <a:lumOff val="8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2A107A7-DCCA-47FF-AE2D-C5406D89FB06}"/>
              </a:ext>
            </a:extLst>
          </p:cNvPr>
          <p:cNvSpPr/>
          <p:nvPr/>
        </p:nvSpPr>
        <p:spPr>
          <a:xfrm>
            <a:off x="785412" y="3657326"/>
            <a:ext cx="222507" cy="215698"/>
          </a:xfrm>
          <a:prstGeom prst="ellipse">
            <a:avLst/>
          </a:prstGeom>
          <a:solidFill>
            <a:schemeClr val="accent6">
              <a:lumMod val="20000"/>
              <a:lumOff val="8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862C7A4-6BB9-469E-B1AC-5FAFED9AD9C5}"/>
              </a:ext>
            </a:extLst>
          </p:cNvPr>
          <p:cNvSpPr/>
          <p:nvPr/>
        </p:nvSpPr>
        <p:spPr>
          <a:xfrm>
            <a:off x="1783468" y="3639624"/>
            <a:ext cx="222507" cy="215698"/>
          </a:xfrm>
          <a:prstGeom prst="ellipse">
            <a:avLst/>
          </a:prstGeom>
          <a:solidFill>
            <a:schemeClr val="accent6">
              <a:lumMod val="20000"/>
              <a:lumOff val="8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1F1750-9F8D-4E12-B544-6345C600AA06}"/>
              </a:ext>
            </a:extLst>
          </p:cNvPr>
          <p:cNvSpPr/>
          <p:nvPr/>
        </p:nvSpPr>
        <p:spPr>
          <a:xfrm>
            <a:off x="3072084" y="2203531"/>
            <a:ext cx="222507" cy="215698"/>
          </a:xfrm>
          <a:prstGeom prst="ellipse">
            <a:avLst/>
          </a:prstGeom>
          <a:solidFill>
            <a:schemeClr val="accent5">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64F457-D9F3-4AD4-B58B-C6A5F7091CF2}"/>
              </a:ext>
            </a:extLst>
          </p:cNvPr>
          <p:cNvSpPr/>
          <p:nvPr/>
        </p:nvSpPr>
        <p:spPr>
          <a:xfrm>
            <a:off x="2518879" y="3118081"/>
            <a:ext cx="222507" cy="215698"/>
          </a:xfrm>
          <a:prstGeom prst="ellipse">
            <a:avLst/>
          </a:prstGeom>
          <a:solidFill>
            <a:schemeClr val="accent5">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F03E670-D6F1-4E10-8056-E2A5E6EFEFDD}"/>
              </a:ext>
            </a:extLst>
          </p:cNvPr>
          <p:cNvSpPr/>
          <p:nvPr/>
        </p:nvSpPr>
        <p:spPr>
          <a:xfrm>
            <a:off x="3416607" y="3441628"/>
            <a:ext cx="222507" cy="215698"/>
          </a:xfrm>
          <a:prstGeom prst="ellipse">
            <a:avLst/>
          </a:prstGeom>
          <a:solidFill>
            <a:schemeClr val="accent5">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BE98D5-4665-429A-B956-E6D0BE58C44F}"/>
              </a:ext>
            </a:extLst>
          </p:cNvPr>
          <p:cNvSpPr/>
          <p:nvPr/>
        </p:nvSpPr>
        <p:spPr>
          <a:xfrm>
            <a:off x="2782731" y="1388060"/>
            <a:ext cx="222507" cy="215698"/>
          </a:xfrm>
          <a:prstGeom prst="ellipse">
            <a:avLst/>
          </a:prstGeom>
          <a:solidFill>
            <a:schemeClr val="accent5">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16F1FB5-F229-4206-B419-DB999C820509}"/>
              </a:ext>
            </a:extLst>
          </p:cNvPr>
          <p:cNvSpPr/>
          <p:nvPr/>
        </p:nvSpPr>
        <p:spPr>
          <a:xfrm>
            <a:off x="2741386" y="4229843"/>
            <a:ext cx="222507" cy="215698"/>
          </a:xfrm>
          <a:prstGeom prst="ellipse">
            <a:avLst/>
          </a:prstGeom>
          <a:solidFill>
            <a:schemeClr val="accent5">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A499C3D-0A7A-467F-A155-EBDF553A5833}"/>
              </a:ext>
            </a:extLst>
          </p:cNvPr>
          <p:cNvSpPr/>
          <p:nvPr/>
        </p:nvSpPr>
        <p:spPr>
          <a:xfrm>
            <a:off x="2151174" y="3118081"/>
            <a:ext cx="222507" cy="215698"/>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09B6E40-CF8F-4787-B48A-F108E5CC8B82}"/>
                  </a:ext>
                </a:extLst>
              </p:cNvPr>
              <p:cNvSpPr txBox="1"/>
              <p:nvPr/>
            </p:nvSpPr>
            <p:spPr>
              <a:xfrm>
                <a:off x="1920240" y="2462967"/>
                <a:ext cx="735411" cy="556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a-IR" sz="2800" i="1" smtClean="0">
                              <a:solidFill>
                                <a:schemeClr val="bg1"/>
                              </a:solidFill>
                              <a:latin typeface="Cambria Math" panose="02040503050406030204" pitchFamily="18" charset="0"/>
                              <a:cs typeface="B Koodak" panose="00000700000000000000" pitchFamily="2" charset="-78"/>
                            </a:rPr>
                          </m:ctrlPr>
                        </m:sSubPr>
                        <m:e>
                          <m:r>
                            <a:rPr lang="en-US" sz="2800" i="1">
                              <a:solidFill>
                                <a:schemeClr val="bg1"/>
                              </a:solidFill>
                              <a:latin typeface="Cambria Math" panose="02040503050406030204" pitchFamily="18" charset="0"/>
                              <a:cs typeface="B Koodak" panose="00000700000000000000" pitchFamily="2" charset="-78"/>
                            </a:rPr>
                            <m:t>𝑥</m:t>
                          </m:r>
                        </m:e>
                        <m:sub>
                          <m:r>
                            <a:rPr lang="en-US" sz="2800" i="1">
                              <a:solidFill>
                                <a:schemeClr val="bg1"/>
                              </a:solidFill>
                              <a:latin typeface="Cambria Math" panose="02040503050406030204" pitchFamily="18" charset="0"/>
                              <a:cs typeface="B Koodak" panose="00000700000000000000" pitchFamily="2" charset="-78"/>
                            </a:rPr>
                            <m:t>𝑞</m:t>
                          </m:r>
                        </m:sub>
                      </m:sSub>
                    </m:oMath>
                  </m:oMathPara>
                </a14:m>
                <a:endParaRPr lang="en-US" dirty="0"/>
              </a:p>
            </p:txBody>
          </p:sp>
        </mc:Choice>
        <mc:Fallback xmlns="">
          <p:sp>
            <p:nvSpPr>
              <p:cNvPr id="17" name="TextBox 16">
                <a:extLst>
                  <a:ext uri="{FF2B5EF4-FFF2-40B4-BE49-F238E27FC236}">
                    <a16:creationId xmlns:a16="http://schemas.microsoft.com/office/drawing/2014/main" id="{009B6E40-CF8F-4787-B48A-F108E5CC8B82}"/>
                  </a:ext>
                </a:extLst>
              </p:cNvPr>
              <p:cNvSpPr txBox="1">
                <a:spLocks noRot="1" noChangeAspect="1" noMove="1" noResize="1" noEditPoints="1" noAdjustHandles="1" noChangeArrowheads="1" noChangeShapeType="1" noTextEdit="1"/>
              </p:cNvSpPr>
              <p:nvPr/>
            </p:nvSpPr>
            <p:spPr>
              <a:xfrm>
                <a:off x="1920240" y="2462967"/>
                <a:ext cx="735411" cy="556434"/>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F949EE70-FBC4-45C9-B1AB-E163125F1869}"/>
              </a:ext>
            </a:extLst>
          </p:cNvPr>
          <p:cNvSpPr/>
          <p:nvPr/>
        </p:nvSpPr>
        <p:spPr>
          <a:xfrm>
            <a:off x="946840" y="2383128"/>
            <a:ext cx="2408668" cy="1666387"/>
          </a:xfrm>
          <a:prstGeom prst="ellipse">
            <a:avLst/>
          </a:prstGeom>
          <a:noFill/>
          <a:ln w="349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60CFAD-1CE2-485F-BB11-13CAFCF42AFB}"/>
              </a:ext>
            </a:extLst>
          </p:cNvPr>
          <p:cNvSpPr/>
          <p:nvPr/>
        </p:nvSpPr>
        <p:spPr>
          <a:xfrm>
            <a:off x="2005975" y="3019401"/>
            <a:ext cx="776756" cy="55643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5D1A016-621D-4311-A730-9175BAC60E47}"/>
              </a:ext>
            </a:extLst>
          </p:cNvPr>
          <p:cNvCxnSpPr>
            <a:cxnSpLocks/>
          </p:cNvCxnSpPr>
          <p:nvPr/>
        </p:nvCxnSpPr>
        <p:spPr>
          <a:xfrm flipV="1">
            <a:off x="231713" y="1388060"/>
            <a:ext cx="0" cy="3143300"/>
          </a:xfrm>
          <a:prstGeom prst="straightConnector1">
            <a:avLst/>
          </a:prstGeom>
          <a:ln w="44450">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C018DA1E-AA7F-49A3-A950-7CA5309D4D34}"/>
              </a:ext>
            </a:extLst>
          </p:cNvPr>
          <p:cNvCxnSpPr>
            <a:cxnSpLocks/>
          </p:cNvCxnSpPr>
          <p:nvPr/>
        </p:nvCxnSpPr>
        <p:spPr>
          <a:xfrm>
            <a:off x="203149" y="4554830"/>
            <a:ext cx="4010694" cy="0"/>
          </a:xfrm>
          <a:prstGeom prst="straightConnector1">
            <a:avLst/>
          </a:prstGeom>
          <a:ln w="44450">
            <a:tailEnd type="triangle"/>
          </a:ln>
        </p:spPr>
        <p:style>
          <a:lnRef idx="1">
            <a:schemeClr val="accent6"/>
          </a:lnRef>
          <a:fillRef idx="0">
            <a:schemeClr val="accent6"/>
          </a:fillRef>
          <a:effectRef idx="0">
            <a:schemeClr val="accent6"/>
          </a:effectRef>
          <a:fontRef idx="minor">
            <a:schemeClr val="tx1"/>
          </a:fontRef>
        </p:style>
      </p:cxnSp>
      <p:sp>
        <p:nvSpPr>
          <p:cNvPr id="3" name="Slide Number Placeholder 2"/>
          <p:cNvSpPr>
            <a:spLocks noGrp="1"/>
          </p:cNvSpPr>
          <p:nvPr>
            <p:ph type="sldNum" idx="12"/>
          </p:nvPr>
        </p:nvSpPr>
        <p:spPr/>
        <p:txBody>
          <a:bodyPr/>
          <a:lstStyle/>
          <a:p>
            <a:fld id="{BCBEDDC4-EEE4-4C12-8038-44A55B1CF220}" type="slidenum">
              <a:rPr lang="en-US" smtClean="0"/>
              <a:t>14</a:t>
            </a:fld>
            <a:endParaRPr lang="en-US" dirty="0"/>
          </a:p>
        </p:txBody>
      </p:sp>
    </p:spTree>
    <p:extLst>
      <p:ext uri="{BB962C8B-B14F-4D97-AF65-F5344CB8AC3E}">
        <p14:creationId xmlns:p14="http://schemas.microsoft.com/office/powerpoint/2010/main" val="237094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A631-B064-49F8-997A-FB5FAEB40A64}"/>
              </a:ext>
            </a:extLst>
          </p:cNvPr>
          <p:cNvSpPr>
            <a:spLocks noGrp="1"/>
          </p:cNvSpPr>
          <p:nvPr>
            <p:ph type="title"/>
          </p:nvPr>
        </p:nvSpPr>
        <p:spPr>
          <a:xfrm>
            <a:off x="728933" y="119360"/>
            <a:ext cx="4511033" cy="846073"/>
          </a:xfrm>
        </p:spPr>
        <p:txBody>
          <a:bodyPr anchor="t"/>
          <a:lstStyle/>
          <a:p>
            <a:pPr rtl="1"/>
            <a:r>
              <a:rPr lang="fa-IR" sz="3200" dirty="0">
                <a:solidFill>
                  <a:schemeClr val="accent6"/>
                </a:solidFill>
                <a:cs typeface="B Koodak" panose="00000700000000000000" pitchFamily="2" charset="-78"/>
              </a:rPr>
              <a:t>الگوریتم</a:t>
            </a:r>
            <a:r>
              <a:rPr lang="en-US" sz="3200" dirty="0">
                <a:solidFill>
                  <a:schemeClr val="accent6"/>
                </a:solidFill>
                <a:cs typeface="B Koodak" panose="00000700000000000000" pitchFamily="2" charset="-78"/>
              </a:rPr>
              <a:t>K-NN</a:t>
            </a:r>
            <a:r>
              <a:rPr lang="fa-IR" sz="3200" dirty="0">
                <a:solidFill>
                  <a:schemeClr val="accent6"/>
                </a:solidFill>
                <a:cs typeface="B Koodak" panose="00000700000000000000" pitchFamily="2" charset="-78"/>
              </a:rPr>
              <a:t> (ادامه)</a:t>
            </a:r>
            <a:endParaRPr lang="en-US" sz="32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C3815A9-E312-4339-BC94-7E693DC22448}"/>
                  </a:ext>
                </a:extLst>
              </p:cNvPr>
              <p:cNvSpPr>
                <a:spLocks noGrp="1"/>
              </p:cNvSpPr>
              <p:nvPr>
                <p:ph type="body" idx="1"/>
              </p:nvPr>
            </p:nvSpPr>
            <p:spPr>
              <a:xfrm>
                <a:off x="451459" y="803523"/>
                <a:ext cx="10311960" cy="5846324"/>
              </a:xfrm>
            </p:spPr>
            <p:txBody>
              <a:bodyPr/>
              <a:lstStyle/>
              <a:p>
                <a:pPr algn="r" rtl="1"/>
                <a:r>
                  <a:rPr lang="fa-IR" sz="2400" dirty="0">
                    <a:cs typeface="B Koodak" panose="00000700000000000000" pitchFamily="2" charset="-78"/>
                  </a:rPr>
                  <a:t>در این الگوریتم برای پیدا کردن فاصله میتوان  از روش فاصله ی مهتن استفاده کرد ، به این گونه که اگر فرض شود به ازای داده ی آموزشی </a:t>
                </a:r>
                <a:r>
                  <a:rPr lang="en-US" sz="2400" dirty="0">
                    <a:cs typeface="B Koodak" panose="00000700000000000000" pitchFamily="2" charset="-78"/>
                  </a:rPr>
                  <a:t>q</a:t>
                </a:r>
                <a:r>
                  <a:rPr lang="fa-IR" sz="2400" dirty="0">
                    <a:cs typeface="B Koodak" panose="00000700000000000000" pitchFamily="2" charset="-78"/>
                  </a:rPr>
                  <a:t> با ویژگی های </a:t>
                </a:r>
                <a14:m>
                  <m:oMath xmlns:m="http://schemas.openxmlformats.org/officeDocument/2006/math">
                    <m:sSub>
                      <m:sSubPr>
                        <m:ctrlPr>
                          <a:rPr lang="fa-IR" sz="2400" i="1" smtClean="0">
                            <a:latin typeface="Cambria Math" panose="02040503050406030204" pitchFamily="18" charset="0"/>
                            <a:cs typeface="B Koodak" panose="00000700000000000000" pitchFamily="2" charset="-78"/>
                          </a:rPr>
                        </m:ctrlPr>
                      </m:sSubPr>
                      <m:e>
                        <m:r>
                          <a:rPr lang="en-US" sz="2400" b="0" i="1" smtClean="0">
                            <a:latin typeface="Cambria Math" panose="02040503050406030204" pitchFamily="18" charset="0"/>
                            <a:cs typeface="B Koodak" panose="00000700000000000000" pitchFamily="2" charset="-78"/>
                          </a:rPr>
                          <m:t>𝑞</m:t>
                        </m:r>
                      </m:e>
                      <m:sub>
                        <m:r>
                          <a:rPr lang="en-US" sz="2400" b="0" i="1" smtClean="0">
                            <a:latin typeface="Cambria Math" panose="02040503050406030204" pitchFamily="18" charset="0"/>
                            <a:cs typeface="B Koodak" panose="00000700000000000000" pitchFamily="2" charset="-78"/>
                          </a:rPr>
                          <m:t>1</m:t>
                        </m:r>
                      </m:sub>
                    </m:sSub>
                  </m:oMath>
                </a14:m>
                <a:r>
                  <a:rPr lang="en-US" sz="2400" dirty="0">
                    <a:cs typeface="B Koodak" panose="00000700000000000000" pitchFamily="2" charset="-78"/>
                  </a:rPr>
                  <a:t>,… ,</a:t>
                </a:r>
                <a14:m>
                  <m:oMath xmlns:m="http://schemas.openxmlformats.org/officeDocument/2006/math">
                    <m:sSub>
                      <m:sSubPr>
                        <m:ctrlPr>
                          <a:rPr lang="en-US" sz="2400" i="1" smtClean="0">
                            <a:latin typeface="Cambria Math" panose="02040503050406030204" pitchFamily="18" charset="0"/>
                            <a:cs typeface="B Koodak" panose="00000700000000000000" pitchFamily="2" charset="-78"/>
                          </a:rPr>
                        </m:ctrlPr>
                      </m:sSubPr>
                      <m:e>
                        <m:r>
                          <a:rPr lang="en-US" sz="2400" b="0" i="1" smtClean="0">
                            <a:latin typeface="Cambria Math" panose="02040503050406030204" pitchFamily="18" charset="0"/>
                            <a:cs typeface="B Koodak" panose="00000700000000000000" pitchFamily="2" charset="-78"/>
                          </a:rPr>
                          <m:t>𝑞</m:t>
                        </m:r>
                      </m:e>
                      <m:sub>
                        <m:r>
                          <a:rPr lang="en-US" sz="2400" b="0" i="1" smtClean="0">
                            <a:latin typeface="Cambria Math" panose="02040503050406030204" pitchFamily="18" charset="0"/>
                            <a:cs typeface="B Koodak" panose="00000700000000000000" pitchFamily="2" charset="-78"/>
                          </a:rPr>
                          <m:t>𝑛</m:t>
                        </m:r>
                      </m:sub>
                    </m:sSub>
                  </m:oMath>
                </a14:m>
                <a:r>
                  <a:rPr lang="en-US" sz="2400" dirty="0">
                    <a:cs typeface="B Koodak" panose="00000700000000000000" pitchFamily="2" charset="-78"/>
                  </a:rPr>
                  <a:t> </a:t>
                </a:r>
                <a:r>
                  <a:rPr lang="fa-IR" sz="2400" dirty="0">
                    <a:cs typeface="B Koodak" panose="00000700000000000000" pitchFamily="2" charset="-78"/>
                  </a:rPr>
                  <a:t> داده ی تست </a:t>
                </a:r>
                <a:r>
                  <a:rPr lang="en-US" sz="2400" dirty="0">
                    <a:cs typeface="B Koodak" panose="00000700000000000000" pitchFamily="2" charset="-78"/>
                  </a:rPr>
                  <a:t>p </a:t>
                </a:r>
                <a:r>
                  <a:rPr lang="fa-IR" sz="2400" dirty="0">
                    <a:cs typeface="B Koodak" panose="00000700000000000000" pitchFamily="2" charset="-78"/>
                  </a:rPr>
                  <a:t> وجود داشته باشد که دارای ویژگی های </a:t>
                </a:r>
                <a14:m>
                  <m:oMath xmlns:m="http://schemas.openxmlformats.org/officeDocument/2006/math">
                    <m:sSub>
                      <m:sSubPr>
                        <m:ctrlPr>
                          <a:rPr lang="fa-IR" sz="2400" i="1" smtClean="0">
                            <a:latin typeface="Cambria Math" panose="02040503050406030204" pitchFamily="18" charset="0"/>
                            <a:cs typeface="B Koodak" panose="00000700000000000000" pitchFamily="2" charset="-78"/>
                          </a:rPr>
                        </m:ctrlPr>
                      </m:sSubPr>
                      <m:e>
                        <m:r>
                          <a:rPr lang="en-US" sz="2400" b="0" i="1" smtClean="0">
                            <a:latin typeface="Cambria Math" panose="02040503050406030204" pitchFamily="18" charset="0"/>
                            <a:cs typeface="B Koodak" panose="00000700000000000000" pitchFamily="2" charset="-78"/>
                          </a:rPr>
                          <m:t>𝑝</m:t>
                        </m:r>
                      </m:e>
                      <m:sub>
                        <m:r>
                          <a:rPr lang="en-US" sz="2400" b="0" i="1" smtClean="0">
                            <a:latin typeface="Cambria Math" panose="02040503050406030204" pitchFamily="18" charset="0"/>
                            <a:cs typeface="B Koodak" panose="00000700000000000000" pitchFamily="2" charset="-78"/>
                          </a:rPr>
                          <m:t>1</m:t>
                        </m:r>
                      </m:sub>
                    </m:sSub>
                    <m:r>
                      <a:rPr lang="en-US" sz="2400" b="0" i="1" smtClean="0">
                        <a:latin typeface="Cambria Math" panose="02040503050406030204" pitchFamily="18" charset="0"/>
                        <a:cs typeface="B Koodak" panose="00000700000000000000" pitchFamily="2" charset="-78"/>
                      </a:rPr>
                      <m:t>,…,</m:t>
                    </m:r>
                    <m:sSub>
                      <m:sSubPr>
                        <m:ctrlPr>
                          <a:rPr lang="en-US" sz="2400" b="0" i="1" smtClean="0">
                            <a:latin typeface="Cambria Math" panose="02040503050406030204" pitchFamily="18" charset="0"/>
                            <a:cs typeface="B Koodak" panose="00000700000000000000" pitchFamily="2" charset="-78"/>
                          </a:rPr>
                        </m:ctrlPr>
                      </m:sSubPr>
                      <m:e>
                        <m:r>
                          <a:rPr lang="en-US" sz="2400" b="0" i="1" smtClean="0">
                            <a:latin typeface="Cambria Math" panose="02040503050406030204" pitchFamily="18" charset="0"/>
                            <a:cs typeface="B Koodak" panose="00000700000000000000" pitchFamily="2" charset="-78"/>
                          </a:rPr>
                          <m:t>𝑝</m:t>
                        </m:r>
                      </m:e>
                      <m:sub>
                        <m:r>
                          <a:rPr lang="en-US" sz="2400" b="0" i="1" smtClean="0">
                            <a:latin typeface="Cambria Math" panose="02040503050406030204" pitchFamily="18" charset="0"/>
                            <a:cs typeface="B Koodak" panose="00000700000000000000" pitchFamily="2" charset="-78"/>
                          </a:rPr>
                          <m:t>𝑛</m:t>
                        </m:r>
                      </m:sub>
                    </m:sSub>
                  </m:oMath>
                </a14:m>
                <a:r>
                  <a:rPr lang="en-US" sz="2400" dirty="0">
                    <a:cs typeface="B Koodak" panose="00000700000000000000" pitchFamily="2" charset="-78"/>
                  </a:rPr>
                  <a:t> </a:t>
                </a:r>
                <a:r>
                  <a:rPr lang="fa-IR" sz="2400" dirty="0">
                    <a:cs typeface="B Koodak" panose="00000700000000000000" pitchFamily="2" charset="-78"/>
                  </a:rPr>
                  <a:t>  است ، آنگاه خواهیم داشت :</a:t>
                </a:r>
              </a:p>
              <a:p>
                <a:pPr lvl="8" rtl="1"/>
                <a14:m>
                  <m:oMath xmlns:m="http://schemas.openxmlformats.org/officeDocument/2006/math">
                    <m:r>
                      <a:rPr lang="en-US" sz="2400" b="0" i="1" smtClean="0">
                        <a:latin typeface="Cambria Math" panose="02040503050406030204" pitchFamily="18" charset="0"/>
                        <a:cs typeface="B Koodak" panose="00000700000000000000" pitchFamily="2" charset="-78"/>
                      </a:rPr>
                      <m:t>𝑑</m:t>
                    </m:r>
                    <m:d>
                      <m:dPr>
                        <m:ctrlPr>
                          <a:rPr lang="en-US" sz="2400" b="0" i="1" smtClean="0">
                            <a:latin typeface="Cambria Math" panose="02040503050406030204" pitchFamily="18" charset="0"/>
                            <a:cs typeface="B Koodak" panose="00000700000000000000" pitchFamily="2" charset="-78"/>
                          </a:rPr>
                        </m:ctrlPr>
                      </m:dPr>
                      <m:e>
                        <m:r>
                          <a:rPr lang="en-US" sz="2400" b="0" i="1" smtClean="0">
                            <a:latin typeface="Cambria Math" panose="02040503050406030204" pitchFamily="18" charset="0"/>
                            <a:cs typeface="B Koodak" panose="00000700000000000000" pitchFamily="2" charset="-78"/>
                          </a:rPr>
                          <m:t>𝑝</m:t>
                        </m:r>
                        <m:r>
                          <a:rPr lang="en-US" sz="2400" b="0" i="1" smtClean="0">
                            <a:latin typeface="Cambria Math" panose="02040503050406030204" pitchFamily="18" charset="0"/>
                            <a:cs typeface="B Koodak" panose="00000700000000000000" pitchFamily="2" charset="-78"/>
                          </a:rPr>
                          <m:t>,</m:t>
                        </m:r>
                        <m:r>
                          <a:rPr lang="en-US" sz="2400" b="0" i="1" smtClean="0">
                            <a:latin typeface="Cambria Math" panose="02040503050406030204" pitchFamily="18" charset="0"/>
                            <a:cs typeface="B Koodak" panose="00000700000000000000" pitchFamily="2" charset="-78"/>
                          </a:rPr>
                          <m:t>𝑞</m:t>
                        </m:r>
                      </m:e>
                    </m:d>
                    <m:r>
                      <a:rPr lang="en-US" sz="2400" b="0" i="1" smtClean="0">
                        <a:latin typeface="Cambria Math" panose="02040503050406030204" pitchFamily="18" charset="0"/>
                        <a:cs typeface="B Koodak" panose="00000700000000000000" pitchFamily="2" charset="-78"/>
                      </a:rPr>
                      <m:t>=</m:t>
                    </m:r>
                    <m:rad>
                      <m:radPr>
                        <m:degHide m:val="on"/>
                        <m:ctrlPr>
                          <a:rPr lang="en-US" sz="2400" b="0" i="1" smtClean="0">
                            <a:latin typeface="Cambria Math" panose="02040503050406030204" pitchFamily="18" charset="0"/>
                            <a:cs typeface="B Koodak" panose="00000700000000000000" pitchFamily="2" charset="-78"/>
                          </a:rPr>
                        </m:ctrlPr>
                      </m:radPr>
                      <m:deg/>
                      <m:e>
                        <m:sSup>
                          <m:sSupPr>
                            <m:ctrlPr>
                              <a:rPr lang="en-US" sz="2400" b="0" i="1" smtClean="0">
                                <a:latin typeface="Cambria Math" panose="02040503050406030204" pitchFamily="18" charset="0"/>
                                <a:cs typeface="B Koodak" panose="00000700000000000000" pitchFamily="2" charset="-78"/>
                              </a:rPr>
                            </m:ctrlPr>
                          </m:sSupPr>
                          <m:e>
                            <m:nary>
                              <m:naryPr>
                                <m:chr m:val="∑"/>
                                <m:ctrlPr>
                                  <a:rPr lang="en-US" sz="2400" i="1">
                                    <a:latin typeface="Cambria Math" panose="02040503050406030204" pitchFamily="18" charset="0"/>
                                    <a:cs typeface="B Koodak" panose="00000700000000000000" pitchFamily="2" charset="-78"/>
                                  </a:rPr>
                                </m:ctrlPr>
                              </m:naryPr>
                              <m:sub>
                                <m:r>
                                  <m:rPr>
                                    <m:brk m:alnAt="23"/>
                                  </m:rPr>
                                  <a:rPr lang="en-US" sz="2400" i="1">
                                    <a:latin typeface="Cambria Math" panose="02040503050406030204" pitchFamily="18" charset="0"/>
                                    <a:cs typeface="B Koodak" panose="00000700000000000000" pitchFamily="2" charset="-78"/>
                                  </a:rPr>
                                  <m:t>𝑖</m:t>
                                </m:r>
                                <m:r>
                                  <a:rPr lang="en-US" sz="2400" i="1">
                                    <a:latin typeface="Cambria Math" panose="02040503050406030204" pitchFamily="18" charset="0"/>
                                    <a:cs typeface="B Koodak" panose="00000700000000000000" pitchFamily="2" charset="-78"/>
                                  </a:rPr>
                                  <m:t>=</m:t>
                                </m:r>
                                <m:r>
                                  <m:rPr>
                                    <m:brk m:alnAt="23"/>
                                  </m:rPr>
                                  <a:rPr lang="en-US" sz="2400" i="1">
                                    <a:latin typeface="Cambria Math" panose="02040503050406030204" pitchFamily="18" charset="0"/>
                                    <a:cs typeface="B Koodak" panose="00000700000000000000" pitchFamily="2" charset="-78"/>
                                  </a:rPr>
                                  <m:t>1</m:t>
                                </m:r>
                              </m:sub>
                              <m:sup>
                                <m:r>
                                  <a:rPr lang="en-US" sz="2400" i="1">
                                    <a:latin typeface="Cambria Math" panose="02040503050406030204" pitchFamily="18" charset="0"/>
                                    <a:cs typeface="B Koodak" panose="00000700000000000000" pitchFamily="2" charset="-78"/>
                                  </a:rPr>
                                  <m:t>𝑛</m:t>
                                </m:r>
                              </m:sup>
                              <m:e>
                                <m:r>
                                  <a:rPr lang="en-US" sz="2400" i="1">
                                    <a:latin typeface="Cambria Math" panose="02040503050406030204" pitchFamily="18" charset="0"/>
                                    <a:cs typeface="B Koodak" panose="00000700000000000000" pitchFamily="2" charset="-78"/>
                                  </a:rPr>
                                  <m:t>(</m:t>
                                </m:r>
                                <m:sSub>
                                  <m:sSubPr>
                                    <m:ctrlPr>
                                      <a:rPr lang="en-US" sz="2400" i="1">
                                        <a:latin typeface="Cambria Math" panose="02040503050406030204" pitchFamily="18" charset="0"/>
                                        <a:cs typeface="B Koodak" panose="00000700000000000000" pitchFamily="2" charset="-78"/>
                                      </a:rPr>
                                    </m:ctrlPr>
                                  </m:sSubPr>
                                  <m:e>
                                    <m:r>
                                      <a:rPr lang="en-US" sz="2400" i="1">
                                        <a:latin typeface="Cambria Math" panose="02040503050406030204" pitchFamily="18" charset="0"/>
                                        <a:cs typeface="B Koodak" panose="00000700000000000000" pitchFamily="2" charset="-78"/>
                                      </a:rPr>
                                      <m:t>𝑝</m:t>
                                    </m:r>
                                  </m:e>
                                  <m:sub>
                                    <m:r>
                                      <a:rPr lang="en-US" sz="2400" i="1">
                                        <a:latin typeface="Cambria Math" panose="02040503050406030204" pitchFamily="18" charset="0"/>
                                        <a:cs typeface="B Koodak" panose="00000700000000000000" pitchFamily="2" charset="-78"/>
                                      </a:rPr>
                                      <m:t>𝑖</m:t>
                                    </m:r>
                                  </m:sub>
                                </m:sSub>
                                <m:r>
                                  <a:rPr lang="en-US" sz="2400" i="1">
                                    <a:latin typeface="Cambria Math" panose="02040503050406030204" pitchFamily="18" charset="0"/>
                                    <a:cs typeface="B Koodak" panose="00000700000000000000" pitchFamily="2" charset="-78"/>
                                  </a:rPr>
                                  <m:t>−</m:t>
                                </m:r>
                                <m:sSub>
                                  <m:sSubPr>
                                    <m:ctrlPr>
                                      <a:rPr lang="en-US" sz="2400" i="1">
                                        <a:latin typeface="Cambria Math" panose="02040503050406030204" pitchFamily="18" charset="0"/>
                                        <a:cs typeface="B Koodak" panose="00000700000000000000" pitchFamily="2" charset="-78"/>
                                      </a:rPr>
                                    </m:ctrlPr>
                                  </m:sSubPr>
                                  <m:e>
                                    <m:r>
                                      <a:rPr lang="en-US" sz="2400" i="1">
                                        <a:latin typeface="Cambria Math" panose="02040503050406030204" pitchFamily="18" charset="0"/>
                                        <a:cs typeface="B Koodak" panose="00000700000000000000" pitchFamily="2" charset="-78"/>
                                      </a:rPr>
                                      <m:t>𝑞</m:t>
                                    </m:r>
                                  </m:e>
                                  <m:sub>
                                    <m:r>
                                      <a:rPr lang="en-US" sz="2400" i="1">
                                        <a:latin typeface="Cambria Math" panose="02040503050406030204" pitchFamily="18" charset="0"/>
                                        <a:cs typeface="B Koodak" panose="00000700000000000000" pitchFamily="2" charset="-78"/>
                                      </a:rPr>
                                      <m:t>𝑖</m:t>
                                    </m:r>
                                  </m:sub>
                                </m:sSub>
                                <m:r>
                                  <a:rPr lang="en-US" sz="2400" i="1">
                                    <a:latin typeface="Cambria Math" panose="02040503050406030204" pitchFamily="18" charset="0"/>
                                    <a:cs typeface="B Koodak" panose="00000700000000000000" pitchFamily="2" charset="-78"/>
                                  </a:rPr>
                                  <m:t>)</m:t>
                                </m:r>
                              </m:e>
                            </m:nary>
                          </m:e>
                          <m:sup>
                            <m:r>
                              <a:rPr lang="en-US" sz="2400" b="0" i="1" smtClean="0">
                                <a:latin typeface="Cambria Math" panose="02040503050406030204" pitchFamily="18" charset="0"/>
                                <a:cs typeface="B Koodak" panose="00000700000000000000" pitchFamily="2" charset="-78"/>
                              </a:rPr>
                              <m:t>2</m:t>
                            </m:r>
                          </m:sup>
                        </m:sSup>
                      </m:e>
                    </m:rad>
                  </m:oMath>
                </a14:m>
                <a:endParaRPr lang="en-US" sz="2400" b="0" dirty="0">
                  <a:cs typeface="B Koodak" panose="00000700000000000000" pitchFamily="2" charset="-78"/>
                </a:endParaRPr>
              </a:p>
              <a:p>
                <a:pPr marL="169329" indent="0" rtl="1">
                  <a:buNone/>
                </a:pPr>
                <a:endParaRPr lang="en-US" sz="2400" dirty="0">
                  <a:cs typeface="B Koodak" panose="00000700000000000000" pitchFamily="2" charset="-78"/>
                </a:endParaRPr>
              </a:p>
              <a:p>
                <a:pPr marL="169329" indent="0" algn="r" rtl="1">
                  <a:buNone/>
                </a:pPr>
                <a:r>
                  <a:rPr lang="fa-IR" sz="2400" dirty="0">
                    <a:cs typeface="B Koodak" panose="00000700000000000000" pitchFamily="2" charset="-78"/>
                  </a:rPr>
                  <a:t>در این  روش تعیین مقدار  </a:t>
                </a:r>
                <a:r>
                  <a:rPr lang="en-US" sz="2400" dirty="0">
                    <a:cs typeface="B Koodak" panose="00000700000000000000" pitchFamily="2" charset="-78"/>
                  </a:rPr>
                  <a:t>K</a:t>
                </a:r>
                <a:r>
                  <a:rPr lang="fa-IR" sz="2400" dirty="0">
                    <a:cs typeface="B Koodak" panose="00000700000000000000" pitchFamily="2" charset="-78"/>
                  </a:rPr>
                  <a:t> امر بسیار مهمی است و نقش زیادی در تعیین دقت کار دارد.</a:t>
                </a:r>
              </a:p>
              <a:p>
                <a:pPr marL="169329" indent="0" algn="r" rtl="1">
                  <a:buNone/>
                </a:pPr>
                <a:r>
                  <a:rPr lang="fa-IR" sz="2400" dirty="0">
                    <a:cs typeface="B Koodak" panose="00000700000000000000" pitchFamily="2" charset="-78"/>
                  </a:rPr>
                  <a:t> </a:t>
                </a:r>
              </a:p>
              <a:p>
                <a:pPr marL="169329" indent="0" algn="r" rtl="1">
                  <a:buNone/>
                </a:pPr>
                <a:r>
                  <a:rPr lang="fa-IR" sz="2400" dirty="0">
                    <a:cs typeface="B Koodak" panose="00000700000000000000" pitchFamily="2" charset="-78"/>
                  </a:rPr>
                  <a:t>اگر این مقدار خیلی بزرگ باشد :</a:t>
                </a:r>
              </a:p>
              <a:p>
                <a:pPr marL="169329" indent="0" algn="r" rtl="1">
                  <a:buNone/>
                </a:pPr>
                <a:r>
                  <a:rPr lang="fa-IR" sz="2400" dirty="0">
                    <a:cs typeface="B Koodak" panose="00000700000000000000" pitchFamily="2" charset="-78"/>
                  </a:rPr>
                  <a:t>-حساسیت کم به وجود داده های نویزی </a:t>
                </a:r>
              </a:p>
              <a:p>
                <a:pPr marL="169329" indent="0" algn="r" rtl="1">
                  <a:buNone/>
                </a:pPr>
                <a:r>
                  <a:rPr lang="fa-IR" sz="2400" dirty="0">
                    <a:cs typeface="B Koodak" panose="00000700000000000000" pitchFamily="2" charset="-78"/>
                  </a:rPr>
                  <a:t>-احتمال تشخیص بهتر کلاس های گسسته </a:t>
                </a:r>
                <a:r>
                  <a:rPr lang="en-US" sz="2400" dirty="0">
                    <a:cs typeface="B Koodak" panose="00000700000000000000" pitchFamily="2" charset="-78"/>
                  </a:rPr>
                  <a:t>[1]</a:t>
                </a:r>
                <a:r>
                  <a:rPr lang="fa-IR" sz="2400" dirty="0">
                    <a:cs typeface="B Koodak" panose="00000700000000000000" pitchFamily="2" charset="-78"/>
                  </a:rPr>
                  <a:t> </a:t>
                </a:r>
              </a:p>
              <a:p>
                <a:pPr algn="r" rtl="1">
                  <a:buFontTx/>
                  <a:buChar char="-"/>
                </a:pPr>
                <a:endParaRPr lang="fa-IR" sz="2400" dirty="0">
                  <a:cs typeface="B Koodak" panose="00000700000000000000" pitchFamily="2" charset="-78"/>
                </a:endParaRPr>
              </a:p>
            </p:txBody>
          </p:sp>
        </mc:Choice>
        <mc:Fallback xmlns="">
          <p:sp>
            <p:nvSpPr>
              <p:cNvPr id="3" name="Text Placeholder 2">
                <a:extLst>
                  <a:ext uri="{FF2B5EF4-FFF2-40B4-BE49-F238E27FC236}">
                    <a16:creationId xmlns:a16="http://schemas.microsoft.com/office/drawing/2014/main" id="{8C3815A9-E312-4339-BC94-7E693DC22448}"/>
                  </a:ext>
                </a:extLst>
              </p:cNvPr>
              <p:cNvSpPr>
                <a:spLocks noGrp="1" noRot="1" noChangeAspect="1" noMove="1" noResize="1" noEditPoints="1" noAdjustHandles="1" noChangeArrowheads="1" noChangeShapeType="1" noTextEdit="1"/>
              </p:cNvSpPr>
              <p:nvPr>
                <p:ph type="body" idx="1"/>
              </p:nvPr>
            </p:nvSpPr>
            <p:spPr>
              <a:xfrm>
                <a:off x="451459" y="803523"/>
                <a:ext cx="10311960" cy="5846324"/>
              </a:xfrm>
              <a:blipFill>
                <a:blip r:embed="rId2"/>
                <a:stretch>
                  <a:fillRect l="-1418" r="-118"/>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fld id="{BCBEDDC4-EEE4-4C12-8038-44A55B1CF220}" type="slidenum">
              <a:rPr lang="en-US" smtClean="0"/>
              <a:t>15</a:t>
            </a:fld>
            <a:endParaRPr lang="en-US" dirty="0"/>
          </a:p>
        </p:txBody>
      </p:sp>
    </p:spTree>
    <p:extLst>
      <p:ext uri="{BB962C8B-B14F-4D97-AF65-F5344CB8AC3E}">
        <p14:creationId xmlns:p14="http://schemas.microsoft.com/office/powerpoint/2010/main" val="330443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608F-BAE6-4AF3-A209-60294EAC2BF5}"/>
              </a:ext>
            </a:extLst>
          </p:cNvPr>
          <p:cNvSpPr>
            <a:spLocks noGrp="1"/>
          </p:cNvSpPr>
          <p:nvPr>
            <p:ph type="title"/>
          </p:nvPr>
        </p:nvSpPr>
        <p:spPr>
          <a:xfrm>
            <a:off x="404237" y="315391"/>
            <a:ext cx="9022000" cy="776562"/>
          </a:xfrm>
        </p:spPr>
        <p:txBody>
          <a:bodyPr anchor="t"/>
          <a:lstStyle/>
          <a:p>
            <a:pPr rtl="1"/>
            <a:r>
              <a:rPr lang="fa-IR" sz="3600" dirty="0">
                <a:solidFill>
                  <a:schemeClr val="accent6"/>
                </a:solidFill>
                <a:cs typeface="B Koodak" panose="00000700000000000000" pitchFamily="2" charset="-78"/>
              </a:rPr>
              <a:t>الگوریتم</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 (ادامه)</a:t>
            </a:r>
            <a:endParaRPr lang="en-US" sz="3600" dirty="0"/>
          </a:p>
        </p:txBody>
      </p:sp>
      <p:sp>
        <p:nvSpPr>
          <p:cNvPr id="3" name="Text Placeholder 2">
            <a:extLst>
              <a:ext uri="{FF2B5EF4-FFF2-40B4-BE49-F238E27FC236}">
                <a16:creationId xmlns:a16="http://schemas.microsoft.com/office/drawing/2014/main" id="{01BCCB0B-E7A6-4C18-A685-6D0D3D9D214F}"/>
              </a:ext>
            </a:extLst>
          </p:cNvPr>
          <p:cNvSpPr>
            <a:spLocks noGrp="1"/>
          </p:cNvSpPr>
          <p:nvPr>
            <p:ph type="body" idx="1"/>
          </p:nvPr>
        </p:nvSpPr>
        <p:spPr>
          <a:xfrm>
            <a:off x="404237" y="1091953"/>
            <a:ext cx="10202730" cy="5139582"/>
          </a:xfrm>
        </p:spPr>
        <p:txBody>
          <a:bodyPr/>
          <a:lstStyle/>
          <a:p>
            <a:pPr algn="r" rtl="1"/>
            <a:r>
              <a:rPr lang="fa-IR" sz="2800" dirty="0">
                <a:cs typeface="B Koodak" panose="00000700000000000000" pitchFamily="2" charset="-78"/>
              </a:rPr>
              <a:t>و اگر مقدار </a:t>
            </a:r>
            <a:r>
              <a:rPr lang="en-US" sz="2800" dirty="0">
                <a:cs typeface="B Koodak" panose="00000700000000000000" pitchFamily="2" charset="-78"/>
              </a:rPr>
              <a:t>k</a:t>
            </a:r>
            <a:r>
              <a:rPr lang="fa-IR" sz="2800" dirty="0">
                <a:cs typeface="B Koodak" panose="00000700000000000000" pitchFamily="2" charset="-78"/>
              </a:rPr>
              <a:t> خیلی کوچک باشد  :</a:t>
            </a:r>
          </a:p>
          <a:p>
            <a:pPr algn="r" rtl="1"/>
            <a:r>
              <a:rPr lang="fa-IR" sz="2800" dirty="0">
                <a:cs typeface="B Koodak" panose="00000700000000000000" pitchFamily="2" charset="-78"/>
              </a:rPr>
              <a:t>-حساسیت زیاد نسبت به وجود نویز در داده ها </a:t>
            </a:r>
          </a:p>
          <a:p>
            <a:pPr algn="r" rtl="1"/>
            <a:r>
              <a:rPr lang="fa-IR" sz="2800" dirty="0">
                <a:cs typeface="B Koodak" panose="00000700000000000000" pitchFamily="2" charset="-78"/>
              </a:rPr>
              <a:t>- نیاز به داده های آموزشی کمتر  </a:t>
            </a:r>
            <a:r>
              <a:rPr lang="en-US" sz="2800" dirty="0">
                <a:cs typeface="B Koodak" panose="00000700000000000000" pitchFamily="2" charset="-78"/>
              </a:rPr>
              <a:t>[1]</a:t>
            </a:r>
            <a:r>
              <a:rPr lang="fa-IR" sz="2800" dirty="0">
                <a:cs typeface="B Koodak" panose="00000700000000000000" pitchFamily="2" charset="-78"/>
              </a:rPr>
              <a:t> </a:t>
            </a:r>
          </a:p>
          <a:p>
            <a:pPr algn="r" rtl="1"/>
            <a:endParaRPr lang="fa-IR" sz="2800" dirty="0">
              <a:cs typeface="B Koodak" panose="00000700000000000000" pitchFamily="2" charset="-78"/>
            </a:endParaRPr>
          </a:p>
          <a:p>
            <a:pPr algn="r" rtl="1"/>
            <a:r>
              <a:rPr lang="fa-IR" sz="2800" dirty="0">
                <a:cs typeface="B Koodak" panose="00000700000000000000" pitchFamily="2" charset="-78"/>
              </a:rPr>
              <a:t>پس نتیجه میگیریم بهتر است در مقدار </a:t>
            </a:r>
            <a:r>
              <a:rPr lang="en-US" sz="2800" dirty="0">
                <a:cs typeface="B Koodak" panose="00000700000000000000" pitchFamily="2" charset="-78"/>
              </a:rPr>
              <a:t>k </a:t>
            </a:r>
            <a:r>
              <a:rPr lang="fa-IR" sz="2800" dirty="0">
                <a:cs typeface="B Koodak" panose="00000700000000000000" pitchFamily="2" charset="-78"/>
              </a:rPr>
              <a:t> تعادل ایجاد شود  و همچنین زمانی که داده آموزشی زیاد باشد و مقدار </a:t>
            </a:r>
            <a:r>
              <a:rPr lang="en-US" sz="2800" dirty="0">
                <a:cs typeface="B Koodak" panose="00000700000000000000" pitchFamily="2" charset="-78"/>
              </a:rPr>
              <a:t>K </a:t>
            </a:r>
            <a:r>
              <a:rPr lang="fa-IR" sz="2800" dirty="0">
                <a:cs typeface="B Koodak" panose="00000700000000000000" pitchFamily="2" charset="-78"/>
              </a:rPr>
              <a:t> نیز بزرگ باشد الگوریتم </a:t>
            </a:r>
            <a:r>
              <a:rPr lang="en-US" sz="2800" dirty="0">
                <a:cs typeface="B Koodak" panose="00000700000000000000" pitchFamily="2" charset="-78"/>
              </a:rPr>
              <a:t>K-NN</a:t>
            </a:r>
            <a:r>
              <a:rPr lang="fa-IR" sz="2800" dirty="0">
                <a:cs typeface="B Koodak" panose="00000700000000000000" pitchFamily="2" charset="-78"/>
              </a:rPr>
              <a:t> به روش بیزین نزدیک میشود .</a:t>
            </a:r>
            <a:r>
              <a:rPr lang="en-US" sz="2800" dirty="0">
                <a:cs typeface="B Koodak" panose="00000700000000000000" pitchFamily="2" charset="-78"/>
              </a:rPr>
              <a:t>[1]</a:t>
            </a:r>
            <a:endParaRPr lang="fa-IR" sz="2800" dirty="0">
              <a:cs typeface="B Koodak" panose="00000700000000000000" pitchFamily="2" charset="-78"/>
            </a:endParaRPr>
          </a:p>
          <a:p>
            <a:pPr algn="r" rtl="1"/>
            <a:endParaRPr lang="fa-IR" sz="2800" dirty="0">
              <a:cs typeface="B Koodak" panose="00000700000000000000" pitchFamily="2" charset="-78"/>
            </a:endParaRPr>
          </a:p>
        </p:txBody>
      </p:sp>
      <p:sp>
        <p:nvSpPr>
          <p:cNvPr id="5" name="Slide Number Placeholder 4"/>
          <p:cNvSpPr>
            <a:spLocks noGrp="1"/>
          </p:cNvSpPr>
          <p:nvPr>
            <p:ph type="sldNum" idx="12"/>
          </p:nvPr>
        </p:nvSpPr>
        <p:spPr/>
        <p:txBody>
          <a:bodyPr/>
          <a:lstStyle/>
          <a:p>
            <a:fld id="{BCBEDDC4-EEE4-4C12-8038-44A55B1CF220}" type="slidenum">
              <a:rPr lang="en-US" smtClean="0"/>
              <a:t>16</a:t>
            </a:fld>
            <a:endParaRPr lang="en-US" dirty="0"/>
          </a:p>
        </p:txBody>
      </p:sp>
    </p:spTree>
    <p:extLst>
      <p:ext uri="{BB962C8B-B14F-4D97-AF65-F5344CB8AC3E}">
        <p14:creationId xmlns:p14="http://schemas.microsoft.com/office/powerpoint/2010/main" val="81315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8C7B-EED1-471E-B9C6-4DAE244B1184}"/>
              </a:ext>
            </a:extLst>
          </p:cNvPr>
          <p:cNvSpPr>
            <a:spLocks noGrp="1"/>
          </p:cNvSpPr>
          <p:nvPr>
            <p:ph type="title"/>
          </p:nvPr>
        </p:nvSpPr>
        <p:spPr>
          <a:xfrm>
            <a:off x="395359" y="674703"/>
            <a:ext cx="9022000" cy="834502"/>
          </a:xfrm>
        </p:spPr>
        <p:txBody>
          <a:bodyPr anchor="ct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endParaRPr lang="en-US" sz="3600" dirty="0"/>
          </a:p>
        </p:txBody>
      </p:sp>
      <p:sp>
        <p:nvSpPr>
          <p:cNvPr id="3" name="Text Placeholder 2">
            <a:extLst>
              <a:ext uri="{FF2B5EF4-FFF2-40B4-BE49-F238E27FC236}">
                <a16:creationId xmlns:a16="http://schemas.microsoft.com/office/drawing/2014/main" id="{310CDC19-8D02-4B77-BB63-CFE1DABAD927}"/>
              </a:ext>
            </a:extLst>
          </p:cNvPr>
          <p:cNvSpPr>
            <a:spLocks noGrp="1"/>
          </p:cNvSpPr>
          <p:nvPr>
            <p:ph type="body" idx="1"/>
          </p:nvPr>
        </p:nvSpPr>
        <p:spPr>
          <a:xfrm>
            <a:off x="395359" y="2974019"/>
            <a:ext cx="9022000" cy="2989569"/>
          </a:xfrm>
        </p:spPr>
        <p:txBody>
          <a:bodyPr/>
          <a:lstStyle/>
          <a:p>
            <a:pPr algn="r" rtl="1"/>
            <a:r>
              <a:rPr lang="fa-IR" sz="2400" dirty="0">
                <a:cs typeface="B Koodak" panose="00000700000000000000" pitchFamily="2" charset="-78"/>
              </a:rPr>
              <a:t>در این کد از مجموعه داده ی معروفی به نام</a:t>
            </a:r>
            <a:r>
              <a:rPr lang="en-US" sz="2400" dirty="0">
                <a:cs typeface="B Koodak" panose="00000700000000000000" pitchFamily="2" charset="-78"/>
              </a:rPr>
              <a:t>Iris dataset  </a:t>
            </a:r>
            <a:r>
              <a:rPr lang="fa-IR" sz="2400" dirty="0">
                <a:cs typeface="B Koodak" panose="00000700000000000000" pitchFamily="2" charset="-78"/>
              </a:rPr>
              <a:t> استفاده شده است . این مجموعه حاوی ۱۵۰ سطر از داده است . هر داده ۴ ویژگی دارد . و داده های این مجموعه به ۳ کلاس دسته بندی شده اند . </a:t>
            </a:r>
            <a:r>
              <a:rPr lang="en-US" sz="2400" dirty="0">
                <a:cs typeface="B Koodak" panose="00000700000000000000" pitchFamily="2" charset="-78"/>
              </a:rPr>
              <a:t>[4]</a:t>
            </a:r>
          </a:p>
        </p:txBody>
      </p:sp>
      <p:sp>
        <p:nvSpPr>
          <p:cNvPr id="5" name="Slide Number Placeholder 4"/>
          <p:cNvSpPr>
            <a:spLocks noGrp="1"/>
          </p:cNvSpPr>
          <p:nvPr>
            <p:ph type="sldNum" idx="12"/>
          </p:nvPr>
        </p:nvSpPr>
        <p:spPr/>
        <p:txBody>
          <a:bodyPr/>
          <a:lstStyle/>
          <a:p>
            <a:fld id="{BCBEDDC4-EEE4-4C12-8038-44A55B1CF220}" type="slidenum">
              <a:rPr lang="en-US" smtClean="0"/>
              <a:t>17</a:t>
            </a:fld>
            <a:endParaRPr lang="en-US" dirty="0"/>
          </a:p>
        </p:txBody>
      </p:sp>
    </p:spTree>
    <p:extLst>
      <p:ext uri="{BB962C8B-B14F-4D97-AF65-F5344CB8AC3E}">
        <p14:creationId xmlns:p14="http://schemas.microsoft.com/office/powerpoint/2010/main" val="162000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2B2237C-B337-43F6-85EE-456CB34D5A08}"/>
              </a:ext>
            </a:extLst>
          </p:cNvPr>
          <p:cNvGraphicFramePr>
            <a:graphicFrameLocks noGrp="1"/>
          </p:cNvGraphicFramePr>
          <p:nvPr>
            <p:extLst>
              <p:ext uri="{D42A27DB-BD31-4B8C-83A1-F6EECF244321}">
                <p14:modId xmlns:p14="http://schemas.microsoft.com/office/powerpoint/2010/main" val="3624279370"/>
              </p:ext>
            </p:extLst>
          </p:nvPr>
        </p:nvGraphicFramePr>
        <p:xfrm>
          <a:off x="1914861" y="844574"/>
          <a:ext cx="8128000" cy="3052220"/>
        </p:xfrm>
        <a:graphic>
          <a:graphicData uri="http://schemas.openxmlformats.org/drawingml/2006/table">
            <a:tbl>
              <a:tblPr firstRow="1" bandRow="1">
                <a:effectLst/>
                <a:tableStyleId>{93296810-A885-4BE3-A3E7-6D5BEEA58F35}</a:tableStyleId>
              </a:tblPr>
              <a:tblGrid>
                <a:gridCol w="1625600">
                  <a:extLst>
                    <a:ext uri="{9D8B030D-6E8A-4147-A177-3AD203B41FA5}">
                      <a16:colId xmlns:a16="http://schemas.microsoft.com/office/drawing/2014/main" val="1257228193"/>
                    </a:ext>
                  </a:extLst>
                </a:gridCol>
                <a:gridCol w="1625600">
                  <a:extLst>
                    <a:ext uri="{9D8B030D-6E8A-4147-A177-3AD203B41FA5}">
                      <a16:colId xmlns:a16="http://schemas.microsoft.com/office/drawing/2014/main" val="617112434"/>
                    </a:ext>
                  </a:extLst>
                </a:gridCol>
                <a:gridCol w="1625600">
                  <a:extLst>
                    <a:ext uri="{9D8B030D-6E8A-4147-A177-3AD203B41FA5}">
                      <a16:colId xmlns:a16="http://schemas.microsoft.com/office/drawing/2014/main" val="3625350349"/>
                    </a:ext>
                  </a:extLst>
                </a:gridCol>
                <a:gridCol w="1625600">
                  <a:extLst>
                    <a:ext uri="{9D8B030D-6E8A-4147-A177-3AD203B41FA5}">
                      <a16:colId xmlns:a16="http://schemas.microsoft.com/office/drawing/2014/main" val="1668559914"/>
                    </a:ext>
                  </a:extLst>
                </a:gridCol>
                <a:gridCol w="1625600">
                  <a:extLst>
                    <a:ext uri="{9D8B030D-6E8A-4147-A177-3AD203B41FA5}">
                      <a16:colId xmlns:a16="http://schemas.microsoft.com/office/drawing/2014/main" val="1213251072"/>
                    </a:ext>
                  </a:extLst>
                </a:gridCol>
              </a:tblGrid>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attribute1</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attribute2</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attribute3</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attribute4</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class</a:t>
                      </a:r>
                    </a:p>
                  </a:txBody>
                  <a:tcPr/>
                </a:tc>
                <a:extLst>
                  <a:ext uri="{0D108BD9-81ED-4DB2-BD59-A6C34878D82A}">
                    <a16:rowId xmlns:a16="http://schemas.microsoft.com/office/drawing/2014/main" val="1091547057"/>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2178002247"/>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4261193552"/>
                  </a:ext>
                </a:extLst>
              </a:tr>
              <a:tr h="420332">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4036124206"/>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687825671"/>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4041184136"/>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2524697097"/>
                  </a:ext>
                </a:extLst>
              </a:tr>
              <a:tr h="370840">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tc>
                  <a:txBody>
                    <a:bodyPr/>
                    <a:lstStyle/>
                    <a:p>
                      <a:r>
                        <a:rPr lang="en-US" b="0" cap="none" spc="0" dirty="0">
                          <a:ln w="0">
                            <a:noFill/>
                          </a:ln>
                          <a:solidFill>
                            <a:schemeClr val="tx1"/>
                          </a:solidFill>
                          <a:effectLst>
                            <a:outerShdw blurRad="38100" dist="19050" dir="2700000" algn="tl" rotWithShape="0">
                              <a:schemeClr val="dk1">
                                <a:alpha val="40000"/>
                              </a:schemeClr>
                            </a:outerShdw>
                          </a:effectLst>
                        </a:rPr>
                        <a:t>…...</a:t>
                      </a:r>
                    </a:p>
                  </a:txBody>
                  <a:tcPr/>
                </a:tc>
                <a:extLst>
                  <a:ext uri="{0D108BD9-81ED-4DB2-BD59-A6C34878D82A}">
                    <a16:rowId xmlns:a16="http://schemas.microsoft.com/office/drawing/2014/main" val="3220073132"/>
                  </a:ext>
                </a:extLst>
              </a:tr>
            </a:tbl>
          </a:graphicData>
        </a:graphic>
      </p:graphicFrame>
      <p:sp>
        <p:nvSpPr>
          <p:cNvPr id="6" name="Rectangle: Rounded Corners 5">
            <a:extLst>
              <a:ext uri="{FF2B5EF4-FFF2-40B4-BE49-F238E27FC236}">
                <a16:creationId xmlns:a16="http://schemas.microsoft.com/office/drawing/2014/main" id="{429B030F-4510-4748-B514-CCC4D46CFB06}"/>
              </a:ext>
            </a:extLst>
          </p:cNvPr>
          <p:cNvSpPr/>
          <p:nvPr/>
        </p:nvSpPr>
        <p:spPr>
          <a:xfrm>
            <a:off x="4419002" y="4474485"/>
            <a:ext cx="3119718" cy="1086522"/>
          </a:xfrm>
          <a:prstGeom prst="roundRect">
            <a:avLst/>
          </a:prstGeom>
          <a:solidFill>
            <a:schemeClr val="bg2">
              <a:lumMod val="20000"/>
              <a:lumOff val="80000"/>
            </a:schemeClr>
          </a:solidFill>
          <a:ln>
            <a:noFill/>
          </a:ln>
          <a:effectLst>
            <a:reflection blurRad="6350" stA="50000" endA="300" endPos="55500" dist="101600" dir="5400000" sy="-100000" algn="bl" rotWithShape="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solidFill>
                  <a:schemeClr val="tx1"/>
                </a:solidFill>
                <a:latin typeface="Arial Rounded MT Bold" panose="020F0704030504030204" pitchFamily="34" charset="0"/>
              </a:rPr>
              <a:t>Iris dataset</a:t>
            </a:r>
          </a:p>
        </p:txBody>
      </p:sp>
      <p:sp>
        <p:nvSpPr>
          <p:cNvPr id="4" name="Slide Number Placeholder 3"/>
          <p:cNvSpPr>
            <a:spLocks noGrp="1"/>
          </p:cNvSpPr>
          <p:nvPr>
            <p:ph type="sldNum" idx="12"/>
          </p:nvPr>
        </p:nvSpPr>
        <p:spPr/>
        <p:txBody>
          <a:bodyPr/>
          <a:lstStyle/>
          <a:p>
            <a:fld id="{BCBEDDC4-EEE4-4C12-8038-44A55B1CF220}" type="slidenum">
              <a:rPr lang="en-US" smtClean="0"/>
              <a:t>18</a:t>
            </a:fld>
            <a:endParaRPr lang="en-US" dirty="0"/>
          </a:p>
        </p:txBody>
      </p:sp>
    </p:spTree>
    <p:extLst>
      <p:ext uri="{BB962C8B-B14F-4D97-AF65-F5344CB8AC3E}">
        <p14:creationId xmlns:p14="http://schemas.microsoft.com/office/powerpoint/2010/main" val="2598851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8309-FF0A-432F-919E-3EEB9AEF6550}"/>
              </a:ext>
            </a:extLst>
          </p:cNvPr>
          <p:cNvSpPr>
            <a:spLocks noGrp="1"/>
          </p:cNvSpPr>
          <p:nvPr>
            <p:ph type="title"/>
          </p:nvPr>
        </p:nvSpPr>
        <p:spPr>
          <a:xfrm>
            <a:off x="226683" y="191103"/>
            <a:ext cx="9022000" cy="998505"/>
          </a:xfrm>
        </p:spPr>
        <p:txBody>
          <a:bodyPr anchor="ct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A06CF2-4429-4621-9956-1F98FF5E1F01}"/>
                  </a:ext>
                </a:extLst>
              </p:cNvPr>
              <p:cNvSpPr>
                <a:spLocks noGrp="1"/>
              </p:cNvSpPr>
              <p:nvPr>
                <p:ph type="body" idx="1"/>
              </p:nvPr>
            </p:nvSpPr>
            <p:spPr>
              <a:xfrm>
                <a:off x="399495" y="2148396"/>
                <a:ext cx="10171961" cy="4345539"/>
              </a:xfrm>
            </p:spPr>
            <p:txBody>
              <a:bodyPr/>
              <a:lstStyle/>
              <a:p>
                <a:pPr algn="r" rtl="1"/>
                <a:r>
                  <a:rPr lang="en-US" sz="2400" dirty="0">
                    <a:cs typeface="B Koodak" panose="00000700000000000000" pitchFamily="2" charset="-78"/>
                  </a:rPr>
                  <a:t>Normalization </a:t>
                </a:r>
                <a:r>
                  <a:rPr lang="fa-IR" sz="2400" dirty="0">
                    <a:cs typeface="B Koodak" panose="00000700000000000000" pitchFamily="2" charset="-78"/>
                  </a:rPr>
                  <a:t> و یا هنجار سازی :</a:t>
                </a:r>
              </a:p>
              <a:p>
                <a:pPr algn="r" rtl="1"/>
                <a:r>
                  <a:rPr lang="fa-IR" sz="2400" dirty="0">
                    <a:cs typeface="B Koodak" panose="00000700000000000000" pitchFamily="2" charset="-78"/>
                  </a:rPr>
                  <a:t>نرمالیزه کردن داده های آموزشی به این هناست که هر یک از ویژگی های  داده هایمان را  به مقادیری بین  </a:t>
                </a:r>
                <a:r>
                  <a:rPr lang="en-US" sz="2400" dirty="0">
                    <a:cs typeface="B Koodak" panose="00000700000000000000" pitchFamily="2" charset="-78"/>
                  </a:rPr>
                  <a:t>0,1</a:t>
                </a:r>
                <a:r>
                  <a:rPr lang="fa-IR" sz="2400" dirty="0">
                    <a:cs typeface="B Koodak" panose="00000700000000000000" pitchFamily="2" charset="-78"/>
                  </a:rPr>
                  <a:t> و یا هر  مقدار دیگری برسانیم  یکی از روش های مرسوم در این کار فرمول مقابل است : </a:t>
                </a:r>
              </a:p>
              <a:p>
                <a:pPr algn="r" rtl="1"/>
                <a:endParaRPr lang="fa-IR" dirty="0"/>
              </a:p>
              <a:p>
                <a:pPr rtl="1"/>
                <a14:m>
                  <m:oMath xmlns:m="http://schemas.openxmlformats.org/officeDocument/2006/math">
                    <m:sSub>
                      <m:sSubPr>
                        <m:ctrlPr>
                          <a:rPr lang="en-US" sz="3600" i="1" smtClean="0">
                            <a:solidFill>
                              <a:schemeClr val="accent6">
                                <a:lumMod val="60000"/>
                                <a:lumOff val="40000"/>
                              </a:schemeClr>
                            </a:solidFill>
                            <a:latin typeface="Cambria Math" panose="02040503050406030204" pitchFamily="18" charset="0"/>
                          </a:rPr>
                        </m:ctrlPr>
                      </m:sSubPr>
                      <m:e>
                        <m:acc>
                          <m:accPr>
                            <m:chr m:val="́"/>
                            <m:ctrlPr>
                              <a:rPr lang="en-US" sz="3600" i="1" smtClean="0">
                                <a:solidFill>
                                  <a:schemeClr val="accent6">
                                    <a:lumMod val="60000"/>
                                    <a:lumOff val="40000"/>
                                  </a:schemeClr>
                                </a:solidFill>
                                <a:latin typeface="Cambria Math" panose="02040503050406030204" pitchFamily="18" charset="0"/>
                              </a:rPr>
                            </m:ctrlPr>
                          </m:accPr>
                          <m:e>
                            <m:r>
                              <a:rPr lang="en-US" sz="3600" b="0" i="1" smtClean="0">
                                <a:solidFill>
                                  <a:schemeClr val="accent6">
                                    <a:lumMod val="60000"/>
                                    <a:lumOff val="40000"/>
                                  </a:schemeClr>
                                </a:solidFill>
                                <a:latin typeface="Cambria Math" panose="02040503050406030204" pitchFamily="18" charset="0"/>
                              </a:rPr>
                              <m:t>𝑥</m:t>
                            </m:r>
                          </m:e>
                        </m:acc>
                      </m:e>
                      <m:sub>
                        <m:r>
                          <a:rPr lang="en-US" sz="3600" b="0" i="1" smtClean="0">
                            <a:solidFill>
                              <a:schemeClr val="accent6">
                                <a:lumMod val="60000"/>
                                <a:lumOff val="40000"/>
                              </a:schemeClr>
                            </a:solidFill>
                            <a:latin typeface="Cambria Math" panose="02040503050406030204" pitchFamily="18" charset="0"/>
                          </a:rPr>
                          <m:t>𝑡</m:t>
                        </m:r>
                      </m:sub>
                    </m:sSub>
                    <m:r>
                      <a:rPr lang="en-US" sz="3600" b="0" i="1" smtClean="0">
                        <a:solidFill>
                          <a:schemeClr val="accent6">
                            <a:lumMod val="60000"/>
                            <a:lumOff val="40000"/>
                          </a:schemeClr>
                        </a:solidFill>
                        <a:latin typeface="Cambria Math" panose="02040503050406030204" pitchFamily="18" charset="0"/>
                      </a:rPr>
                      <m:t>=</m:t>
                    </m:r>
                    <m:f>
                      <m:fPr>
                        <m:ctrlPr>
                          <a:rPr lang="en-US" sz="3600" b="0" i="1" smtClean="0">
                            <a:solidFill>
                              <a:schemeClr val="accent6">
                                <a:lumMod val="60000"/>
                                <a:lumOff val="40000"/>
                              </a:schemeClr>
                            </a:solidFill>
                            <a:latin typeface="Cambria Math" panose="02040503050406030204" pitchFamily="18" charset="0"/>
                          </a:rPr>
                        </m:ctrlPr>
                      </m:fPr>
                      <m:num>
                        <m:sSub>
                          <m:sSubPr>
                            <m:ctrlPr>
                              <a:rPr lang="en-US" sz="3600" b="0" i="1" smtClean="0">
                                <a:solidFill>
                                  <a:schemeClr val="accent6">
                                    <a:lumMod val="60000"/>
                                    <a:lumOff val="40000"/>
                                  </a:schemeClr>
                                </a:solidFill>
                                <a:latin typeface="Cambria Math" panose="02040503050406030204" pitchFamily="18" charset="0"/>
                              </a:rPr>
                            </m:ctrlPr>
                          </m:sSubPr>
                          <m:e>
                            <m:r>
                              <a:rPr lang="en-US" sz="3600" b="0" i="1" smtClean="0">
                                <a:solidFill>
                                  <a:schemeClr val="accent6">
                                    <a:lumMod val="60000"/>
                                    <a:lumOff val="40000"/>
                                  </a:schemeClr>
                                </a:solidFill>
                                <a:latin typeface="Cambria Math" panose="02040503050406030204" pitchFamily="18" charset="0"/>
                              </a:rPr>
                              <m:t>𝑥</m:t>
                            </m:r>
                          </m:e>
                          <m:sub>
                            <m:r>
                              <a:rPr lang="en-US" sz="3600" b="0" i="1" smtClean="0">
                                <a:solidFill>
                                  <a:schemeClr val="accent6">
                                    <a:lumMod val="60000"/>
                                    <a:lumOff val="40000"/>
                                  </a:schemeClr>
                                </a:solidFill>
                                <a:latin typeface="Cambria Math" panose="02040503050406030204" pitchFamily="18" charset="0"/>
                              </a:rPr>
                              <m:t>𝑡</m:t>
                            </m:r>
                            <m:r>
                              <a:rPr lang="en-US" sz="3600" b="0" i="1" smtClean="0">
                                <a:solidFill>
                                  <a:schemeClr val="accent6">
                                    <a:lumMod val="60000"/>
                                    <a:lumOff val="40000"/>
                                  </a:schemeClr>
                                </a:solidFill>
                                <a:latin typeface="Cambria Math" panose="02040503050406030204" pitchFamily="18" charset="0"/>
                              </a:rPr>
                              <m:t>−</m:t>
                            </m:r>
                            <m:r>
                              <m:rPr>
                                <m:sty m:val="p"/>
                              </m:rPr>
                              <a:rPr lang="en-US" sz="3600" b="0" i="0" smtClean="0">
                                <a:solidFill>
                                  <a:schemeClr val="accent6">
                                    <a:lumMod val="60000"/>
                                    <a:lumOff val="40000"/>
                                  </a:schemeClr>
                                </a:solidFill>
                                <a:latin typeface="Cambria Math" panose="02040503050406030204" pitchFamily="18" charset="0"/>
                              </a:rPr>
                              <m:t>min</m:t>
                            </m:r>
                            <m:r>
                              <a:rPr lang="en-US" sz="3600" b="0" i="1" smtClean="0">
                                <a:solidFill>
                                  <a:schemeClr val="accent6">
                                    <a:lumMod val="60000"/>
                                    <a:lumOff val="40000"/>
                                  </a:schemeClr>
                                </a:solidFill>
                                <a:latin typeface="Cambria Math" panose="02040503050406030204" pitchFamily="18" charset="0"/>
                              </a:rPr>
                              <m:t>⁡(</m:t>
                            </m:r>
                            <m:r>
                              <a:rPr lang="en-US" sz="3600" b="0" i="1" smtClean="0">
                                <a:solidFill>
                                  <a:schemeClr val="accent6">
                                    <a:lumMod val="60000"/>
                                    <a:lumOff val="40000"/>
                                  </a:schemeClr>
                                </a:solidFill>
                                <a:latin typeface="Cambria Math" panose="02040503050406030204" pitchFamily="18" charset="0"/>
                              </a:rPr>
                              <m:t>𝑥</m:t>
                            </m:r>
                            <m:r>
                              <a:rPr lang="en-US" sz="3600" b="0" i="1" smtClean="0">
                                <a:solidFill>
                                  <a:schemeClr val="accent6">
                                    <a:lumMod val="60000"/>
                                    <a:lumOff val="40000"/>
                                  </a:schemeClr>
                                </a:solidFill>
                                <a:latin typeface="Cambria Math" panose="02040503050406030204" pitchFamily="18" charset="0"/>
                              </a:rPr>
                              <m:t>)</m:t>
                            </m:r>
                          </m:sub>
                        </m:sSub>
                      </m:num>
                      <m:den>
                        <m:func>
                          <m:funcPr>
                            <m:ctrlPr>
                              <a:rPr lang="en-US" sz="3600" b="0" i="1" smtClean="0">
                                <a:solidFill>
                                  <a:schemeClr val="accent6">
                                    <a:lumMod val="60000"/>
                                    <a:lumOff val="40000"/>
                                  </a:schemeClr>
                                </a:solidFill>
                                <a:latin typeface="Cambria Math" panose="02040503050406030204" pitchFamily="18" charset="0"/>
                              </a:rPr>
                            </m:ctrlPr>
                          </m:funcPr>
                          <m:fName>
                            <m:r>
                              <m:rPr>
                                <m:sty m:val="p"/>
                              </m:rPr>
                              <a:rPr lang="en-US" sz="3600" b="0" i="0" smtClean="0">
                                <a:solidFill>
                                  <a:schemeClr val="accent6">
                                    <a:lumMod val="60000"/>
                                    <a:lumOff val="40000"/>
                                  </a:schemeClr>
                                </a:solidFill>
                                <a:latin typeface="Cambria Math" panose="02040503050406030204" pitchFamily="18" charset="0"/>
                              </a:rPr>
                              <m:t>max</m:t>
                            </m:r>
                          </m:fName>
                          <m:e>
                            <m:d>
                              <m:dPr>
                                <m:ctrlPr>
                                  <a:rPr lang="en-US" sz="3600" b="0" i="1" smtClean="0">
                                    <a:solidFill>
                                      <a:schemeClr val="accent6">
                                        <a:lumMod val="60000"/>
                                        <a:lumOff val="40000"/>
                                      </a:schemeClr>
                                    </a:solidFill>
                                    <a:latin typeface="Cambria Math" panose="02040503050406030204" pitchFamily="18" charset="0"/>
                                  </a:rPr>
                                </m:ctrlPr>
                              </m:dPr>
                              <m:e>
                                <m:r>
                                  <a:rPr lang="en-US" sz="3600" b="0" i="1" smtClean="0">
                                    <a:solidFill>
                                      <a:schemeClr val="accent6">
                                        <a:lumMod val="60000"/>
                                        <a:lumOff val="40000"/>
                                      </a:schemeClr>
                                    </a:solidFill>
                                    <a:latin typeface="Cambria Math" panose="02040503050406030204" pitchFamily="18" charset="0"/>
                                  </a:rPr>
                                  <m:t>𝑥</m:t>
                                </m:r>
                              </m:e>
                            </m:d>
                          </m:e>
                        </m:func>
                        <m:r>
                          <a:rPr lang="en-US" sz="3600" b="0" i="1" smtClean="0">
                            <a:solidFill>
                              <a:schemeClr val="accent6">
                                <a:lumMod val="60000"/>
                                <a:lumOff val="40000"/>
                              </a:schemeClr>
                            </a:solidFill>
                            <a:latin typeface="Cambria Math" panose="02040503050406030204" pitchFamily="18" charset="0"/>
                          </a:rPr>
                          <m:t>−</m:t>
                        </m:r>
                        <m:r>
                          <m:rPr>
                            <m:sty m:val="p"/>
                          </m:rPr>
                          <a:rPr lang="en-US" sz="3600" b="0" i="0" smtClean="0">
                            <a:solidFill>
                              <a:schemeClr val="accent6">
                                <a:lumMod val="60000"/>
                                <a:lumOff val="40000"/>
                              </a:schemeClr>
                            </a:solidFill>
                            <a:latin typeface="Cambria Math" panose="02040503050406030204" pitchFamily="18" charset="0"/>
                          </a:rPr>
                          <m:t>min</m:t>
                        </m:r>
                        <m:r>
                          <a:rPr lang="en-US" sz="3600" b="0" i="1" smtClean="0">
                            <a:solidFill>
                              <a:schemeClr val="accent6">
                                <a:lumMod val="60000"/>
                                <a:lumOff val="40000"/>
                              </a:schemeClr>
                            </a:solidFill>
                            <a:latin typeface="Cambria Math" panose="02040503050406030204" pitchFamily="18" charset="0"/>
                          </a:rPr>
                          <m:t>⁡(</m:t>
                        </m:r>
                        <m:r>
                          <a:rPr lang="en-US" sz="3600" b="0" i="1" smtClean="0">
                            <a:solidFill>
                              <a:schemeClr val="accent6">
                                <a:lumMod val="60000"/>
                                <a:lumOff val="40000"/>
                              </a:schemeClr>
                            </a:solidFill>
                            <a:latin typeface="Cambria Math" panose="02040503050406030204" pitchFamily="18" charset="0"/>
                          </a:rPr>
                          <m:t>𝑥</m:t>
                        </m:r>
                        <m:r>
                          <a:rPr lang="en-US" sz="3600" b="0" i="1" smtClean="0">
                            <a:solidFill>
                              <a:schemeClr val="accent6">
                                <a:lumMod val="60000"/>
                                <a:lumOff val="40000"/>
                              </a:schemeClr>
                            </a:solidFill>
                            <a:latin typeface="Cambria Math" panose="02040503050406030204" pitchFamily="18" charset="0"/>
                          </a:rPr>
                          <m:t>)</m:t>
                        </m:r>
                      </m:den>
                    </m:f>
                  </m:oMath>
                </a14:m>
                <a:endParaRPr lang="en-US" dirty="0"/>
              </a:p>
            </p:txBody>
          </p:sp>
        </mc:Choice>
        <mc:Fallback xmlns="">
          <p:sp>
            <p:nvSpPr>
              <p:cNvPr id="3" name="Text Placeholder 2">
                <a:extLst>
                  <a:ext uri="{FF2B5EF4-FFF2-40B4-BE49-F238E27FC236}">
                    <a16:creationId xmlns:a16="http://schemas.microsoft.com/office/drawing/2014/main" id="{25A06CF2-4429-4621-9956-1F98FF5E1F01}"/>
                  </a:ext>
                </a:extLst>
              </p:cNvPr>
              <p:cNvSpPr>
                <a:spLocks noGrp="1" noRot="1" noChangeAspect="1" noMove="1" noResize="1" noEditPoints="1" noAdjustHandles="1" noChangeArrowheads="1" noChangeShapeType="1" noTextEdit="1"/>
              </p:cNvSpPr>
              <p:nvPr>
                <p:ph type="body" idx="1"/>
              </p:nvPr>
            </p:nvSpPr>
            <p:spPr>
              <a:xfrm>
                <a:off x="399495" y="2148396"/>
                <a:ext cx="10171961" cy="4345539"/>
              </a:xfrm>
              <a:blipFill>
                <a:blip r:embed="rId2"/>
                <a:stretch>
                  <a:fillRect l="-420"/>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fld id="{BCBEDDC4-EEE4-4C12-8038-44A55B1CF220}" type="slidenum">
              <a:rPr lang="en-US" smtClean="0"/>
              <a:t>19</a:t>
            </a:fld>
            <a:endParaRPr lang="en-US" dirty="0"/>
          </a:p>
        </p:txBody>
      </p:sp>
    </p:spTree>
    <p:extLst>
      <p:ext uri="{BB962C8B-B14F-4D97-AF65-F5344CB8AC3E}">
        <p14:creationId xmlns:p14="http://schemas.microsoft.com/office/powerpoint/2010/main" val="11394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BCBEDDC4-EEE4-4C12-8038-44A55B1CF220}" type="slidenum">
              <a:rPr lang="en-US" smtClean="0"/>
              <a:t>2</a:t>
            </a:fld>
            <a:endParaRPr lang="en-US" dirty="0"/>
          </a:p>
        </p:txBody>
      </p:sp>
      <p:sp>
        <p:nvSpPr>
          <p:cNvPr id="3" name="Rectangle 2"/>
          <p:cNvSpPr/>
          <p:nvPr/>
        </p:nvSpPr>
        <p:spPr>
          <a:xfrm>
            <a:off x="-592182" y="425052"/>
            <a:ext cx="11347268" cy="6001643"/>
          </a:xfrm>
          <a:prstGeom prst="rect">
            <a:avLst/>
          </a:prstGeom>
        </p:spPr>
        <p:txBody>
          <a:bodyPr wrap="square">
            <a:spAutoFit/>
          </a:bodyPr>
          <a:lstStyle/>
          <a:p>
            <a:pPr algn="r" rtl="1"/>
            <a:r>
              <a:rPr lang="fa-IR" sz="2400" dirty="0">
                <a:cs typeface="B Koodak" panose="00000700000000000000" pitchFamily="2" charset="-78"/>
              </a:rPr>
              <a:t>چکیده مطالب:</a:t>
            </a:r>
            <a:endParaRPr lang="en-US" sz="2400" dirty="0">
              <a:cs typeface="B Koodak" panose="00000700000000000000" pitchFamily="2" charset="-78"/>
            </a:endParaRPr>
          </a:p>
          <a:p>
            <a:pPr algn="r" rtl="1"/>
            <a:endParaRPr lang="fa-IR" sz="2400" dirty="0">
              <a:cs typeface="B Koodak" panose="00000700000000000000" pitchFamily="2" charset="-78"/>
            </a:endParaRPr>
          </a:p>
          <a:p>
            <a:pPr algn="r" rtl="1"/>
            <a:r>
              <a:rPr lang="fa-IR" sz="2400" dirty="0">
                <a:cs typeface="B Koodak" panose="00000700000000000000" pitchFamily="2" charset="-78"/>
              </a:rPr>
              <a:t>انسان همواره در تکاپوی دسته بندی داده های ذهنی خود بوده است تا بتواند به عملکرد</a:t>
            </a:r>
          </a:p>
          <a:p>
            <a:pPr algn="r" rtl="1"/>
            <a:r>
              <a:rPr lang="fa-IR" sz="2400" dirty="0">
                <a:cs typeface="B Koodak" panose="00000700000000000000" pitchFamily="2" charset="-78"/>
              </a:rPr>
              <a:t>بهتری در کار خود دست یابد . بدیهی است در موضوع یادگیری ماشین که تلاش ما بر این</a:t>
            </a:r>
          </a:p>
          <a:p>
            <a:pPr algn="r" rtl="1"/>
            <a:r>
              <a:rPr lang="fa-IR" sz="2400" dirty="0">
                <a:cs typeface="B Koodak" panose="00000700000000000000" pitchFamily="2" charset="-78"/>
              </a:rPr>
              <a:t>است تا ماشین ها را قادر به الگو برداری از ذهن انسان کنیم، دسته بندی داده های ورودی</a:t>
            </a:r>
          </a:p>
          <a:p>
            <a:pPr algn="r" rtl="1"/>
            <a:r>
              <a:rPr lang="fa-IR" sz="2400" dirty="0">
                <a:cs typeface="B Koodak" panose="00000700000000000000" pitchFamily="2" charset="-78"/>
              </a:rPr>
              <a:t>برای بهبود عملکرد امر مهمی تلقی میشود. در ابتدای این پژوهش سعی شده است ضمن</a:t>
            </a:r>
          </a:p>
          <a:p>
            <a:pPr algn="r" rtl="1"/>
            <a:r>
              <a:rPr lang="fa-IR" sz="2400" dirty="0">
                <a:cs typeface="B Koodak" panose="00000700000000000000" pitchFamily="2" charset="-78"/>
              </a:rPr>
              <a:t>معرفی مفاهیم اولیه ی کلاس بندی، به الگوریتم هایی همچون </a:t>
            </a:r>
            <a:r>
              <a:rPr lang="en-US" sz="2400" dirty="0">
                <a:cs typeface="B Koodak" panose="00000700000000000000" pitchFamily="2" charset="-78"/>
              </a:rPr>
              <a:t>KNN </a:t>
            </a:r>
            <a:r>
              <a:rPr lang="fa-IR" sz="2400" dirty="0">
                <a:cs typeface="B Koodak" panose="00000700000000000000" pitchFamily="2" charset="-78"/>
              </a:rPr>
              <a:t>و </a:t>
            </a:r>
            <a:r>
              <a:rPr lang="en-US" sz="2400" dirty="0">
                <a:cs typeface="B Koodak" panose="00000700000000000000" pitchFamily="2" charset="-78"/>
              </a:rPr>
              <a:t>k means</a:t>
            </a:r>
          </a:p>
          <a:p>
            <a:pPr algn="r" rtl="1"/>
            <a:r>
              <a:rPr lang="fa-IR" sz="2400" dirty="0">
                <a:cs typeface="B Koodak" panose="00000700000000000000" pitchFamily="2" charset="-78"/>
              </a:rPr>
              <a:t>بپردازیم.در قسمت شناسایی تصویر هدف، شناسایی اشیای هندسی با استفاده از ویژگی</a:t>
            </a:r>
          </a:p>
          <a:p>
            <a:pPr algn="r" rtl="1"/>
            <a:r>
              <a:rPr lang="fa-IR" sz="2400" dirty="0">
                <a:cs typeface="B Koodak" panose="00000700000000000000" pitchFamily="2" charset="-78"/>
              </a:rPr>
              <a:t>های شکلی میباشد. در ابتدا اشیای هندسی متفاوت، به شبکه ی عصبی شناسانده و آموزش</a:t>
            </a:r>
          </a:p>
          <a:p>
            <a:pPr algn="r" rtl="1"/>
            <a:r>
              <a:rPr lang="fa-IR" sz="2400" dirty="0">
                <a:cs typeface="B Koodak" panose="00000700000000000000" pitchFamily="2" charset="-78"/>
              </a:rPr>
              <a:t>داده میشوند و سپس با استخراج ویژگی های شکلی و نیز تست شبکه توسط داده های</a:t>
            </a:r>
          </a:p>
          <a:p>
            <a:pPr algn="r" rtl="1"/>
            <a:r>
              <a:rPr lang="fa-IR" sz="2400" dirty="0">
                <a:cs typeface="B Koodak" panose="00000700000000000000" pitchFamily="2" charset="-78"/>
              </a:rPr>
              <a:t>متفاوت از آنچه که در مرحله ی آموزش به شبکه ارائه شد، راستی آزمایی صورت میگیرد .</a:t>
            </a:r>
          </a:p>
          <a:p>
            <a:pPr algn="r" rtl="1"/>
            <a:r>
              <a:rPr lang="fa-IR" sz="2400" dirty="0">
                <a:cs typeface="B Koodak" panose="00000700000000000000" pitchFamily="2" charset="-78"/>
              </a:rPr>
              <a:t>در قسمت نهایی این پژوهش، تلاش کردیم تا به تحلیل احساسات و دیگر الگوریتم های به</a:t>
            </a:r>
          </a:p>
          <a:p>
            <a:pPr algn="r" rtl="1"/>
            <a:r>
              <a:rPr lang="fa-IR" sz="2400" dirty="0">
                <a:cs typeface="B Koodak" panose="00000700000000000000" pitchFamily="2" charset="-78"/>
              </a:rPr>
              <a:t>کار رفته در بحث یادگیری ماشین بپردازیم. به طور کلی آنالیز احساسات یا کاویدن نظرات،</a:t>
            </a:r>
          </a:p>
          <a:p>
            <a:pPr algn="r" rtl="1"/>
            <a:r>
              <a:rPr lang="fa-IR" sz="2400" dirty="0">
                <a:cs typeface="B Koodak" panose="00000700000000000000" pitchFamily="2" charset="-78"/>
              </a:rPr>
              <a:t>به فرآیند کشف خودکار عقاید و نظرات نویسندگان در مورد یک موجودیت خاص گفته</a:t>
            </a:r>
          </a:p>
          <a:p>
            <a:pPr algn="r" rtl="1"/>
            <a:r>
              <a:rPr lang="fa-IR" sz="2400" dirty="0">
                <a:cs typeface="B Koodak" panose="00000700000000000000" pitchFamily="2" charset="-78"/>
              </a:rPr>
              <a:t>میشود . ما با در نظر گرفتن زیرنویس فیلم ها و همچنین تکیه بر الگوریتم های مطرح در</a:t>
            </a:r>
          </a:p>
          <a:p>
            <a:pPr algn="r" rtl="1"/>
            <a:r>
              <a:rPr lang="fa-IR" sz="2400" dirty="0">
                <a:cs typeface="B Koodak" panose="00000700000000000000" pitchFamily="2" charset="-78"/>
              </a:rPr>
              <a:t>یادگیری ماشین، اقدام به طبقه بندی فیلم ها به ژانر آنها نموده ایم</a:t>
            </a:r>
            <a:r>
              <a:rPr lang="en-US" sz="2400" dirty="0">
                <a:cs typeface="B Koodak" panose="00000700000000000000" pitchFamily="2" charset="-78"/>
              </a:rPr>
              <a:t>.</a:t>
            </a:r>
          </a:p>
        </p:txBody>
      </p:sp>
    </p:spTree>
    <p:extLst>
      <p:ext uri="{BB962C8B-B14F-4D97-AF65-F5344CB8AC3E}">
        <p14:creationId xmlns:p14="http://schemas.microsoft.com/office/powerpoint/2010/main" val="1674588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B080B-E759-4CFF-9348-05A24EAE2A6A}"/>
              </a:ext>
            </a:extLst>
          </p:cNvPr>
          <p:cNvSpPr>
            <a:spLocks noGrp="1"/>
          </p:cNvSpPr>
          <p:nvPr>
            <p:ph type="body" idx="4294967295"/>
          </p:nvPr>
        </p:nvSpPr>
        <p:spPr>
          <a:xfrm>
            <a:off x="266330" y="115409"/>
            <a:ext cx="9021763" cy="860425"/>
          </a:xfrm>
        </p:spPr>
        <p:txBody>
          <a:bodyP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p:pic>
        <p:nvPicPr>
          <p:cNvPr id="5" name="Picture 4">
            <a:extLst>
              <a:ext uri="{FF2B5EF4-FFF2-40B4-BE49-F238E27FC236}">
                <a16:creationId xmlns:a16="http://schemas.microsoft.com/office/drawing/2014/main" id="{D363A3EB-0185-4132-9978-7F4885C00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21" y="2521669"/>
            <a:ext cx="5822185" cy="2453853"/>
          </a:xfrm>
          <a:prstGeom prst="rect">
            <a:avLst/>
          </a:prstGeom>
        </p:spPr>
      </p:pic>
      <p:sp>
        <p:nvSpPr>
          <p:cNvPr id="7" name="TextBox 6">
            <a:extLst>
              <a:ext uri="{FF2B5EF4-FFF2-40B4-BE49-F238E27FC236}">
                <a16:creationId xmlns:a16="http://schemas.microsoft.com/office/drawing/2014/main" id="{9282A9A0-259A-4E7F-88AB-13C5672F5A3D}"/>
              </a:ext>
            </a:extLst>
          </p:cNvPr>
          <p:cNvSpPr txBox="1"/>
          <p:nvPr/>
        </p:nvSpPr>
        <p:spPr>
          <a:xfrm>
            <a:off x="7009858" y="2644483"/>
            <a:ext cx="4556470" cy="1569660"/>
          </a:xfrm>
          <a:prstGeom prst="rect">
            <a:avLst/>
          </a:prstGeom>
          <a:noFill/>
        </p:spPr>
        <p:txBody>
          <a:bodyPr wrap="square" rtlCol="0">
            <a:spAutoFit/>
          </a:bodyPr>
          <a:lstStyle/>
          <a:p>
            <a:pPr algn="r" rtl="1"/>
            <a:r>
              <a:rPr lang="fa-IR" sz="2400" dirty="0">
                <a:solidFill>
                  <a:schemeClr val="tx1">
                    <a:lumMod val="75000"/>
                    <a:lumOff val="25000"/>
                  </a:schemeClr>
                </a:solidFill>
                <a:cs typeface="B Koodak" panose="00000700000000000000" pitchFamily="2" charset="-78"/>
              </a:rPr>
              <a:t>در ابتدا باید مجموعه ی داده ای </a:t>
            </a:r>
            <a:r>
              <a:rPr lang="en-US" sz="2400" dirty="0">
                <a:solidFill>
                  <a:schemeClr val="tx1">
                    <a:lumMod val="75000"/>
                    <a:lumOff val="25000"/>
                  </a:schemeClr>
                </a:solidFill>
                <a:cs typeface="B Koodak" panose="00000700000000000000" pitchFamily="2" charset="-78"/>
              </a:rPr>
              <a:t>iris</a:t>
            </a:r>
            <a:r>
              <a:rPr lang="fa-IR" sz="2400" dirty="0">
                <a:solidFill>
                  <a:schemeClr val="tx1">
                    <a:lumMod val="75000"/>
                    <a:lumOff val="25000"/>
                  </a:schemeClr>
                </a:solidFill>
                <a:cs typeface="B Koodak" panose="00000700000000000000" pitchFamily="2" charset="-78"/>
              </a:rPr>
              <a:t> را در برنامه وارد کنیم . علاوه برآن توسط حلقه </a:t>
            </a:r>
            <a:r>
              <a:rPr lang="en-US" sz="2400" dirty="0">
                <a:solidFill>
                  <a:schemeClr val="tx1">
                    <a:lumMod val="75000"/>
                    <a:lumOff val="25000"/>
                  </a:schemeClr>
                </a:solidFill>
                <a:cs typeface="B Koodak" panose="00000700000000000000" pitchFamily="2" charset="-78"/>
              </a:rPr>
              <a:t>for </a:t>
            </a:r>
            <a:r>
              <a:rPr lang="fa-IR" sz="2400" dirty="0">
                <a:solidFill>
                  <a:schemeClr val="tx1">
                    <a:lumMod val="75000"/>
                    <a:lumOff val="25000"/>
                  </a:schemeClr>
                </a:solidFill>
                <a:cs typeface="B Koodak" panose="00000700000000000000" pitchFamily="2" charset="-78"/>
              </a:rPr>
              <a:t>‌ داده هارا نرمالایز میکنیم و مقادیر آنهارا بین </a:t>
            </a:r>
            <a:r>
              <a:rPr lang="en-US" sz="2400" dirty="0">
                <a:solidFill>
                  <a:schemeClr val="tx1">
                    <a:lumMod val="75000"/>
                    <a:lumOff val="25000"/>
                  </a:schemeClr>
                </a:solidFill>
                <a:cs typeface="B Koodak" panose="00000700000000000000" pitchFamily="2" charset="-78"/>
              </a:rPr>
              <a:t>0,1</a:t>
            </a:r>
            <a:r>
              <a:rPr lang="fa-IR" sz="2400" dirty="0">
                <a:solidFill>
                  <a:schemeClr val="tx1">
                    <a:lumMod val="75000"/>
                    <a:lumOff val="25000"/>
                  </a:schemeClr>
                </a:solidFill>
                <a:cs typeface="B Koodak" panose="00000700000000000000" pitchFamily="2" charset="-78"/>
              </a:rPr>
              <a:t> تنظیم میکنیم . </a:t>
            </a:r>
            <a:endParaRPr lang="en-US" sz="2400" dirty="0">
              <a:solidFill>
                <a:schemeClr val="tx1">
                  <a:lumMod val="75000"/>
                  <a:lumOff val="25000"/>
                </a:schemeClr>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20</a:t>
            </a:fld>
            <a:endParaRPr lang="en-US" dirty="0"/>
          </a:p>
        </p:txBody>
      </p:sp>
    </p:spTree>
    <p:extLst>
      <p:ext uri="{BB962C8B-B14F-4D97-AF65-F5344CB8AC3E}">
        <p14:creationId xmlns:p14="http://schemas.microsoft.com/office/powerpoint/2010/main" val="3002034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B080B-E759-4CFF-9348-05A24EAE2A6A}"/>
              </a:ext>
            </a:extLst>
          </p:cNvPr>
          <p:cNvSpPr>
            <a:spLocks noGrp="1"/>
          </p:cNvSpPr>
          <p:nvPr>
            <p:ph type="body" idx="4294967295"/>
          </p:nvPr>
        </p:nvSpPr>
        <p:spPr>
          <a:xfrm>
            <a:off x="266330" y="115409"/>
            <a:ext cx="9021763" cy="860425"/>
          </a:xfrm>
        </p:spPr>
        <p:txBody>
          <a:bodyP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p:pic>
        <p:nvPicPr>
          <p:cNvPr id="6" name="Picture 5">
            <a:extLst>
              <a:ext uri="{FF2B5EF4-FFF2-40B4-BE49-F238E27FC236}">
                <a16:creationId xmlns:a16="http://schemas.microsoft.com/office/drawing/2014/main" id="{3A0F815C-9C60-4E19-B9DC-CCDA91ABB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3" y="1899821"/>
            <a:ext cx="5479255" cy="1529179"/>
          </a:xfrm>
          <a:prstGeom prst="rect">
            <a:avLst/>
          </a:prstGeom>
        </p:spPr>
      </p:pic>
      <p:sp>
        <p:nvSpPr>
          <p:cNvPr id="8" name="TextBox 7">
            <a:extLst>
              <a:ext uri="{FF2B5EF4-FFF2-40B4-BE49-F238E27FC236}">
                <a16:creationId xmlns:a16="http://schemas.microsoft.com/office/drawing/2014/main" id="{3FFEF566-4455-4332-BAD3-7FFE759319FC}"/>
              </a:ext>
            </a:extLst>
          </p:cNvPr>
          <p:cNvSpPr txBox="1"/>
          <p:nvPr/>
        </p:nvSpPr>
        <p:spPr>
          <a:xfrm>
            <a:off x="6205492" y="1859340"/>
            <a:ext cx="4572000" cy="1569660"/>
          </a:xfrm>
          <a:prstGeom prst="rect">
            <a:avLst/>
          </a:prstGeom>
          <a:noFill/>
        </p:spPr>
        <p:txBody>
          <a:bodyPr wrap="square" rtlCol="0">
            <a:spAutoFit/>
          </a:bodyPr>
          <a:lstStyle/>
          <a:p>
            <a:pPr algn="r" rtl="1"/>
            <a:r>
              <a:rPr lang="fa-IR" sz="2400" dirty="0">
                <a:solidFill>
                  <a:schemeClr val="tx1">
                    <a:lumMod val="75000"/>
                    <a:lumOff val="25000"/>
                  </a:schemeClr>
                </a:solidFill>
                <a:cs typeface="B Koodak" panose="00000700000000000000" pitchFamily="2" charset="-78"/>
              </a:rPr>
              <a:t>حال میخواهیم </a:t>
            </a:r>
            <a:r>
              <a:rPr lang="en-US" sz="2400" dirty="0">
                <a:solidFill>
                  <a:schemeClr val="tx1">
                    <a:lumMod val="75000"/>
                    <a:lumOff val="25000"/>
                  </a:schemeClr>
                </a:solidFill>
                <a:cs typeface="B Koodak" panose="00000700000000000000" pitchFamily="2" charset="-78"/>
              </a:rPr>
              <a:t>70% </a:t>
            </a:r>
            <a:r>
              <a:rPr lang="fa-IR" sz="2400" dirty="0">
                <a:solidFill>
                  <a:schemeClr val="tx1">
                    <a:lumMod val="75000"/>
                    <a:lumOff val="25000"/>
                  </a:schemeClr>
                </a:solidFill>
                <a:cs typeface="B Koodak" panose="00000700000000000000" pitchFamily="2" charset="-78"/>
              </a:rPr>
              <a:t> داده هارا به عنوان داده ی آموزشی انتخاب کرده و </a:t>
            </a:r>
            <a:r>
              <a:rPr lang="en-US" sz="2400" dirty="0">
                <a:solidFill>
                  <a:schemeClr val="tx1">
                    <a:lumMod val="75000"/>
                    <a:lumOff val="25000"/>
                  </a:schemeClr>
                </a:solidFill>
                <a:cs typeface="B Koodak" panose="00000700000000000000" pitchFamily="2" charset="-78"/>
              </a:rPr>
              <a:t>30%</a:t>
            </a:r>
            <a:r>
              <a:rPr lang="fa-IR" sz="2400" dirty="0">
                <a:solidFill>
                  <a:schemeClr val="tx1">
                    <a:lumMod val="75000"/>
                    <a:lumOff val="25000"/>
                  </a:schemeClr>
                </a:solidFill>
                <a:cs typeface="B Koodak" panose="00000700000000000000" pitchFamily="2" charset="-78"/>
              </a:rPr>
              <a:t> باقی مانده ی آن را به عنوان داده ی تست(ورودی) بگیریم </a:t>
            </a:r>
            <a:r>
              <a:rPr lang="fa-IR" sz="2400" dirty="0">
                <a:cs typeface="B Koodak" panose="00000700000000000000" pitchFamily="2" charset="-78"/>
              </a:rPr>
              <a:t>.</a:t>
            </a:r>
            <a:endParaRPr lang="en-US"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21</a:t>
            </a:fld>
            <a:endParaRPr lang="en-US" dirty="0"/>
          </a:p>
        </p:txBody>
      </p:sp>
    </p:spTree>
    <p:extLst>
      <p:ext uri="{BB962C8B-B14F-4D97-AF65-F5344CB8AC3E}">
        <p14:creationId xmlns:p14="http://schemas.microsoft.com/office/powerpoint/2010/main" val="2066834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B080B-E759-4CFF-9348-05A24EAE2A6A}"/>
              </a:ext>
            </a:extLst>
          </p:cNvPr>
          <p:cNvSpPr>
            <a:spLocks noGrp="1"/>
          </p:cNvSpPr>
          <p:nvPr>
            <p:ph type="body" idx="4294967295"/>
          </p:nvPr>
        </p:nvSpPr>
        <p:spPr>
          <a:xfrm>
            <a:off x="266330" y="115409"/>
            <a:ext cx="9021763" cy="860425"/>
          </a:xfrm>
        </p:spPr>
        <p:txBody>
          <a:bodyP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p:pic>
        <p:nvPicPr>
          <p:cNvPr id="5" name="Picture 4">
            <a:extLst>
              <a:ext uri="{FF2B5EF4-FFF2-40B4-BE49-F238E27FC236}">
                <a16:creationId xmlns:a16="http://schemas.microsoft.com/office/drawing/2014/main" id="{D2A805A0-B674-4E49-BBCA-8EE2388C0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 y="2434504"/>
            <a:ext cx="5349704" cy="1988992"/>
          </a:xfrm>
          <a:prstGeom prst="rect">
            <a:avLst/>
          </a:prstGeom>
        </p:spPr>
      </p:pic>
      <p:sp>
        <p:nvSpPr>
          <p:cNvPr id="7" name="TextBox 6">
            <a:extLst>
              <a:ext uri="{FF2B5EF4-FFF2-40B4-BE49-F238E27FC236}">
                <a16:creationId xmlns:a16="http://schemas.microsoft.com/office/drawing/2014/main" id="{6FCE2FFB-EC31-47CF-89D7-F7E1CBC99DE2}"/>
              </a:ext>
            </a:extLst>
          </p:cNvPr>
          <p:cNvSpPr txBox="1"/>
          <p:nvPr/>
        </p:nvSpPr>
        <p:spPr>
          <a:xfrm>
            <a:off x="6241002" y="2467992"/>
            <a:ext cx="4119239" cy="1569660"/>
          </a:xfrm>
          <a:prstGeom prst="rect">
            <a:avLst/>
          </a:prstGeom>
          <a:noFill/>
        </p:spPr>
        <p:txBody>
          <a:bodyPr wrap="square" rtlCol="0">
            <a:spAutoFit/>
          </a:bodyPr>
          <a:lstStyle/>
          <a:p>
            <a:pPr algn="r" rtl="1"/>
            <a:r>
              <a:rPr lang="fa-IR" sz="2400" dirty="0">
                <a:solidFill>
                  <a:schemeClr val="tx1">
                    <a:lumMod val="75000"/>
                    <a:lumOff val="25000"/>
                  </a:schemeClr>
                </a:solidFill>
                <a:cs typeface="B Koodak" panose="00000700000000000000" pitchFamily="2" charset="-78"/>
              </a:rPr>
              <a:t>حال میبایست برای قرار دادن </a:t>
            </a:r>
            <a:r>
              <a:rPr lang="en-US" sz="2400" dirty="0">
                <a:solidFill>
                  <a:schemeClr val="tx1">
                    <a:lumMod val="75000"/>
                    <a:lumOff val="25000"/>
                  </a:schemeClr>
                </a:solidFill>
                <a:cs typeface="B Koodak" panose="00000700000000000000" pitchFamily="2" charset="-78"/>
              </a:rPr>
              <a:t>70% </a:t>
            </a:r>
            <a:r>
              <a:rPr lang="fa-IR" sz="2400" dirty="0">
                <a:solidFill>
                  <a:schemeClr val="tx1">
                    <a:lumMod val="75000"/>
                    <a:lumOff val="25000"/>
                  </a:schemeClr>
                </a:solidFill>
                <a:cs typeface="B Koodak" panose="00000700000000000000" pitchFamily="2" charset="-78"/>
              </a:rPr>
              <a:t>از داده های کل در مجموعه </a:t>
            </a:r>
            <a:r>
              <a:rPr lang="en-US" sz="2400" dirty="0">
                <a:solidFill>
                  <a:schemeClr val="tx1">
                    <a:lumMod val="75000"/>
                    <a:lumOff val="25000"/>
                  </a:schemeClr>
                </a:solidFill>
                <a:cs typeface="B Koodak" panose="00000700000000000000" pitchFamily="2" charset="-78"/>
              </a:rPr>
              <a:t>train </a:t>
            </a:r>
            <a:r>
              <a:rPr lang="fa-IR" sz="2400" dirty="0">
                <a:solidFill>
                  <a:schemeClr val="tx1">
                    <a:lumMod val="75000"/>
                    <a:lumOff val="25000"/>
                  </a:schemeClr>
                </a:solidFill>
                <a:cs typeface="B Koodak" panose="00000700000000000000" pitchFamily="2" charset="-78"/>
              </a:rPr>
              <a:t> به شکل رندوم از داده های دیتاست  برداریم .</a:t>
            </a:r>
            <a:endParaRPr lang="en-US" sz="2400" dirty="0">
              <a:solidFill>
                <a:schemeClr val="tx1">
                  <a:lumMod val="75000"/>
                  <a:lumOff val="25000"/>
                </a:schemeClr>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22</a:t>
            </a:fld>
            <a:endParaRPr lang="en-US" dirty="0"/>
          </a:p>
        </p:txBody>
      </p:sp>
    </p:spTree>
    <p:extLst>
      <p:ext uri="{BB962C8B-B14F-4D97-AF65-F5344CB8AC3E}">
        <p14:creationId xmlns:p14="http://schemas.microsoft.com/office/powerpoint/2010/main" val="1692255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B080B-E759-4CFF-9348-05A24EAE2A6A}"/>
              </a:ext>
            </a:extLst>
          </p:cNvPr>
          <p:cNvSpPr>
            <a:spLocks noGrp="1"/>
          </p:cNvSpPr>
          <p:nvPr>
            <p:ph type="body" idx="4294967295"/>
          </p:nvPr>
        </p:nvSpPr>
        <p:spPr>
          <a:xfrm>
            <a:off x="266330" y="115409"/>
            <a:ext cx="9021763" cy="860425"/>
          </a:xfrm>
        </p:spPr>
        <p:txBody>
          <a:bodyP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p:pic>
        <p:nvPicPr>
          <p:cNvPr id="6" name="Picture 5">
            <a:extLst>
              <a:ext uri="{FF2B5EF4-FFF2-40B4-BE49-F238E27FC236}">
                <a16:creationId xmlns:a16="http://schemas.microsoft.com/office/drawing/2014/main" id="{11D07644-1A5C-426F-B164-46A4DCE98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2190"/>
            <a:ext cx="12055876" cy="2421385"/>
          </a:xfrm>
          <a:prstGeom prst="rect">
            <a:avLst/>
          </a:prstGeom>
        </p:spPr>
      </p:pic>
      <p:sp>
        <p:nvSpPr>
          <p:cNvPr id="8" name="TextBox 7">
            <a:extLst>
              <a:ext uri="{FF2B5EF4-FFF2-40B4-BE49-F238E27FC236}">
                <a16:creationId xmlns:a16="http://schemas.microsoft.com/office/drawing/2014/main" id="{783B59F9-96D1-4DF2-9862-3314F91E5910}"/>
              </a:ext>
            </a:extLst>
          </p:cNvPr>
          <p:cNvSpPr txBox="1"/>
          <p:nvPr/>
        </p:nvSpPr>
        <p:spPr>
          <a:xfrm>
            <a:off x="4000808" y="2977903"/>
            <a:ext cx="7936637" cy="1200329"/>
          </a:xfrm>
          <a:prstGeom prst="rect">
            <a:avLst/>
          </a:prstGeom>
          <a:noFill/>
        </p:spPr>
        <p:txBody>
          <a:bodyPr wrap="square" rtlCol="0">
            <a:spAutoFit/>
          </a:bodyPr>
          <a:lstStyle/>
          <a:p>
            <a:pPr algn="r" rtl="1"/>
            <a:r>
              <a:rPr lang="fa-IR" sz="2400" dirty="0">
                <a:solidFill>
                  <a:schemeClr val="tx1">
                    <a:lumMod val="75000"/>
                    <a:lumOff val="25000"/>
                  </a:schemeClr>
                </a:solidFill>
                <a:cs typeface="B Koodak" panose="00000700000000000000" pitchFamily="2" charset="-78"/>
              </a:rPr>
              <a:t>سپس در این قسمت میخواهیم فاصله ی هر یک از دیتا ها ی تست را با داده های مجموعه آموزشی بدست آوریم و در دو بردار </a:t>
            </a:r>
            <a:r>
              <a:rPr lang="en-US" sz="2400" dirty="0" err="1">
                <a:solidFill>
                  <a:schemeClr val="tx1">
                    <a:lumMod val="75000"/>
                    <a:lumOff val="25000"/>
                  </a:schemeClr>
                </a:solidFill>
                <a:cs typeface="B Koodak" panose="00000700000000000000" pitchFamily="2" charset="-78"/>
              </a:rPr>
              <a:t>dist</a:t>
            </a:r>
            <a:r>
              <a:rPr lang="en-US" sz="2400" dirty="0">
                <a:solidFill>
                  <a:schemeClr val="tx1">
                    <a:lumMod val="75000"/>
                    <a:lumOff val="25000"/>
                  </a:schemeClr>
                </a:solidFill>
                <a:cs typeface="B Koodak" panose="00000700000000000000" pitchFamily="2" charset="-78"/>
              </a:rPr>
              <a:t> ,dist2 </a:t>
            </a:r>
            <a:r>
              <a:rPr lang="fa-IR" sz="2400" dirty="0">
                <a:solidFill>
                  <a:schemeClr val="tx1">
                    <a:lumMod val="75000"/>
                    <a:lumOff val="25000"/>
                  </a:schemeClr>
                </a:solidFill>
                <a:cs typeface="B Koodak" panose="00000700000000000000" pitchFamily="2" charset="-78"/>
              </a:rPr>
              <a:t> قرار دهیم .</a:t>
            </a:r>
          </a:p>
          <a:p>
            <a:pPr algn="r" rtl="1"/>
            <a:r>
              <a:rPr lang="fa-IR" sz="2400" dirty="0">
                <a:solidFill>
                  <a:schemeClr val="tx1">
                    <a:lumMod val="75000"/>
                    <a:lumOff val="25000"/>
                  </a:schemeClr>
                </a:solidFill>
                <a:cs typeface="B Koodak" panose="00000700000000000000" pitchFamily="2" charset="-78"/>
              </a:rPr>
              <a:t>و در نهایت مجموعه ی  </a:t>
            </a:r>
            <a:r>
              <a:rPr lang="en-US" sz="2400" dirty="0" err="1">
                <a:solidFill>
                  <a:schemeClr val="tx1">
                    <a:lumMod val="75000"/>
                    <a:lumOff val="25000"/>
                  </a:schemeClr>
                </a:solidFill>
                <a:cs typeface="B Koodak" panose="00000700000000000000" pitchFamily="2" charset="-78"/>
              </a:rPr>
              <a:t>dist</a:t>
            </a:r>
            <a:r>
              <a:rPr lang="fa-IR" sz="2400" dirty="0">
                <a:solidFill>
                  <a:schemeClr val="tx1">
                    <a:lumMod val="75000"/>
                    <a:lumOff val="25000"/>
                  </a:schemeClr>
                </a:solidFill>
                <a:cs typeface="B Koodak" panose="00000700000000000000" pitchFamily="2" charset="-78"/>
              </a:rPr>
              <a:t>را مرتب کنیم . </a:t>
            </a:r>
            <a:endParaRPr lang="en-US" sz="2400" dirty="0">
              <a:solidFill>
                <a:schemeClr val="tx1">
                  <a:lumMod val="75000"/>
                  <a:lumOff val="25000"/>
                </a:schemeClr>
              </a:solidFill>
              <a:cs typeface="B Koodak" panose="00000700000000000000" pitchFamily="2" charset="-78"/>
            </a:endParaRPr>
          </a:p>
        </p:txBody>
      </p:sp>
      <p:graphicFrame>
        <p:nvGraphicFramePr>
          <p:cNvPr id="4" name="Table 4">
            <a:extLst>
              <a:ext uri="{FF2B5EF4-FFF2-40B4-BE49-F238E27FC236}">
                <a16:creationId xmlns:a16="http://schemas.microsoft.com/office/drawing/2014/main" id="{EE8F37F9-9007-4058-814A-930601F52F89}"/>
              </a:ext>
            </a:extLst>
          </p:cNvPr>
          <p:cNvGraphicFramePr>
            <a:graphicFrameLocks noGrp="1"/>
          </p:cNvGraphicFramePr>
          <p:nvPr>
            <p:extLst>
              <p:ext uri="{D42A27DB-BD31-4B8C-83A1-F6EECF244321}">
                <p14:modId xmlns:p14="http://schemas.microsoft.com/office/powerpoint/2010/main" val="4118505042"/>
              </p:ext>
            </p:extLst>
          </p:nvPr>
        </p:nvGraphicFramePr>
        <p:xfrm>
          <a:off x="9977120" y="0"/>
          <a:ext cx="920840" cy="3007872"/>
        </p:xfrm>
        <a:graphic>
          <a:graphicData uri="http://schemas.openxmlformats.org/drawingml/2006/table">
            <a:tbl>
              <a:tblPr firstRow="1" bandRow="1">
                <a:tableStyleId>{00A15C55-8517-42AA-B614-E9B94910E393}</a:tableStyleId>
              </a:tblPr>
              <a:tblGrid>
                <a:gridCol w="468335">
                  <a:extLst>
                    <a:ext uri="{9D8B030D-6E8A-4147-A177-3AD203B41FA5}">
                      <a16:colId xmlns:a16="http://schemas.microsoft.com/office/drawing/2014/main" val="350350810"/>
                    </a:ext>
                  </a:extLst>
                </a:gridCol>
                <a:gridCol w="452505">
                  <a:extLst>
                    <a:ext uri="{9D8B030D-6E8A-4147-A177-3AD203B41FA5}">
                      <a16:colId xmlns:a16="http://schemas.microsoft.com/office/drawing/2014/main" val="1254491538"/>
                    </a:ext>
                  </a:extLst>
                </a:gridCol>
              </a:tblGrid>
              <a:tr h="34918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85309132"/>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1882194078"/>
                  </a:ext>
                </a:extLst>
              </a:tr>
              <a:tr h="34918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4707057"/>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3341116117"/>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690735848"/>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3593438264"/>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315231793"/>
                  </a:ext>
                </a:extLst>
              </a:tr>
              <a:tr h="349186">
                <a:tc>
                  <a:txBody>
                    <a:bodyPr/>
                    <a:lstStyle/>
                    <a:p>
                      <a:endParaRPr lang="en-US"/>
                    </a:p>
                  </a:txBody>
                  <a:tcPr/>
                </a:tc>
                <a:tc>
                  <a:txBody>
                    <a:bodyPr/>
                    <a:lstStyle/>
                    <a:p>
                      <a:endParaRPr lang="en-US" dirty="0"/>
                    </a:p>
                  </a:txBody>
                  <a:tcPr/>
                </a:tc>
                <a:extLst>
                  <a:ext uri="{0D108BD9-81ED-4DB2-BD59-A6C34878D82A}">
                    <a16:rowId xmlns:a16="http://schemas.microsoft.com/office/drawing/2014/main" val="2105628070"/>
                  </a:ext>
                </a:extLst>
              </a:tr>
            </a:tbl>
          </a:graphicData>
        </a:graphic>
      </p:graphicFrame>
      <p:sp>
        <p:nvSpPr>
          <p:cNvPr id="7" name="TextBox 6">
            <a:extLst>
              <a:ext uri="{FF2B5EF4-FFF2-40B4-BE49-F238E27FC236}">
                <a16:creationId xmlns:a16="http://schemas.microsoft.com/office/drawing/2014/main" id="{50FC8ACE-6693-4F8D-965A-37F8D6ADF9B6}"/>
              </a:ext>
            </a:extLst>
          </p:cNvPr>
          <p:cNvSpPr txBox="1"/>
          <p:nvPr/>
        </p:nvSpPr>
        <p:spPr>
          <a:xfrm>
            <a:off x="11205845" y="98351"/>
            <a:ext cx="812245" cy="400110"/>
          </a:xfrm>
          <a:prstGeom prst="rect">
            <a:avLst/>
          </a:prstGeom>
          <a:noFill/>
        </p:spPr>
        <p:txBody>
          <a:bodyPr wrap="square" rtlCol="0">
            <a:spAutoFit/>
          </a:bodyPr>
          <a:lstStyle/>
          <a:p>
            <a:r>
              <a:rPr lang="en-US" sz="2000" dirty="0">
                <a:solidFill>
                  <a:schemeClr val="accent6"/>
                </a:solidFill>
              </a:rPr>
              <a:t>dist2</a:t>
            </a:r>
          </a:p>
        </p:txBody>
      </p:sp>
      <p:graphicFrame>
        <p:nvGraphicFramePr>
          <p:cNvPr id="9" name="Table 9">
            <a:extLst>
              <a:ext uri="{FF2B5EF4-FFF2-40B4-BE49-F238E27FC236}">
                <a16:creationId xmlns:a16="http://schemas.microsoft.com/office/drawing/2014/main" id="{1EA08123-1855-4610-A923-6216DBE1A73F}"/>
              </a:ext>
            </a:extLst>
          </p:cNvPr>
          <p:cNvGraphicFramePr>
            <a:graphicFrameLocks noGrp="1"/>
          </p:cNvGraphicFramePr>
          <p:nvPr>
            <p:extLst>
              <p:ext uri="{D42A27DB-BD31-4B8C-83A1-F6EECF244321}">
                <p14:modId xmlns:p14="http://schemas.microsoft.com/office/powerpoint/2010/main" val="2627498701"/>
              </p:ext>
            </p:extLst>
          </p:nvPr>
        </p:nvGraphicFramePr>
        <p:xfrm>
          <a:off x="8313914" y="771"/>
          <a:ext cx="487680" cy="3007872"/>
        </p:xfrm>
        <a:graphic>
          <a:graphicData uri="http://schemas.openxmlformats.org/drawingml/2006/table">
            <a:tbl>
              <a:tblPr firstRow="1" bandRow="1">
                <a:tableStyleId>{00A15C55-8517-42AA-B614-E9B94910E393}</a:tableStyleId>
              </a:tblPr>
              <a:tblGrid>
                <a:gridCol w="487680">
                  <a:extLst>
                    <a:ext uri="{9D8B030D-6E8A-4147-A177-3AD203B41FA5}">
                      <a16:colId xmlns:a16="http://schemas.microsoft.com/office/drawing/2014/main" val="2037025780"/>
                    </a:ext>
                  </a:extLst>
                </a:gridCol>
              </a:tblGrid>
              <a:tr h="369575">
                <a:tc>
                  <a:txBody>
                    <a:bodyPr/>
                    <a:lstStyle/>
                    <a:p>
                      <a:endParaRPr lang="en-US"/>
                    </a:p>
                  </a:txBody>
                  <a:tcPr/>
                </a:tc>
                <a:extLst>
                  <a:ext uri="{0D108BD9-81ED-4DB2-BD59-A6C34878D82A}">
                    <a16:rowId xmlns:a16="http://schemas.microsoft.com/office/drawing/2014/main" val="3466405682"/>
                  </a:ext>
                </a:extLst>
              </a:tr>
              <a:tr h="369575">
                <a:tc>
                  <a:txBody>
                    <a:bodyPr/>
                    <a:lstStyle/>
                    <a:p>
                      <a:endParaRPr lang="en-US"/>
                    </a:p>
                  </a:txBody>
                  <a:tcPr/>
                </a:tc>
                <a:extLst>
                  <a:ext uri="{0D108BD9-81ED-4DB2-BD59-A6C34878D82A}">
                    <a16:rowId xmlns:a16="http://schemas.microsoft.com/office/drawing/2014/main" val="3181050397"/>
                  </a:ext>
                </a:extLst>
              </a:tr>
              <a:tr h="369575">
                <a:tc>
                  <a:txBody>
                    <a:bodyPr/>
                    <a:lstStyle/>
                    <a:p>
                      <a:endParaRPr lang="en-US"/>
                    </a:p>
                  </a:txBody>
                  <a:tcPr/>
                </a:tc>
                <a:extLst>
                  <a:ext uri="{0D108BD9-81ED-4DB2-BD59-A6C34878D82A}">
                    <a16:rowId xmlns:a16="http://schemas.microsoft.com/office/drawing/2014/main" val="381426435"/>
                  </a:ext>
                </a:extLst>
              </a:tr>
              <a:tr h="369575">
                <a:tc>
                  <a:txBody>
                    <a:bodyPr/>
                    <a:lstStyle/>
                    <a:p>
                      <a:endParaRPr lang="en-US"/>
                    </a:p>
                  </a:txBody>
                  <a:tcPr/>
                </a:tc>
                <a:extLst>
                  <a:ext uri="{0D108BD9-81ED-4DB2-BD59-A6C34878D82A}">
                    <a16:rowId xmlns:a16="http://schemas.microsoft.com/office/drawing/2014/main" val="1353019679"/>
                  </a:ext>
                </a:extLst>
              </a:tr>
              <a:tr h="369575">
                <a:tc>
                  <a:txBody>
                    <a:bodyPr/>
                    <a:lstStyle/>
                    <a:p>
                      <a:endParaRPr lang="en-US"/>
                    </a:p>
                  </a:txBody>
                  <a:tcPr/>
                </a:tc>
                <a:extLst>
                  <a:ext uri="{0D108BD9-81ED-4DB2-BD59-A6C34878D82A}">
                    <a16:rowId xmlns:a16="http://schemas.microsoft.com/office/drawing/2014/main" val="612338336"/>
                  </a:ext>
                </a:extLst>
              </a:tr>
              <a:tr h="369575">
                <a:tc>
                  <a:txBody>
                    <a:bodyPr/>
                    <a:lstStyle/>
                    <a:p>
                      <a:endParaRPr lang="en-US"/>
                    </a:p>
                  </a:txBody>
                  <a:tcPr/>
                </a:tc>
                <a:extLst>
                  <a:ext uri="{0D108BD9-81ED-4DB2-BD59-A6C34878D82A}">
                    <a16:rowId xmlns:a16="http://schemas.microsoft.com/office/drawing/2014/main" val="19537679"/>
                  </a:ext>
                </a:extLst>
              </a:tr>
              <a:tr h="369575">
                <a:tc>
                  <a:txBody>
                    <a:bodyPr/>
                    <a:lstStyle/>
                    <a:p>
                      <a:endParaRPr lang="en-US"/>
                    </a:p>
                  </a:txBody>
                  <a:tcPr/>
                </a:tc>
                <a:extLst>
                  <a:ext uri="{0D108BD9-81ED-4DB2-BD59-A6C34878D82A}">
                    <a16:rowId xmlns:a16="http://schemas.microsoft.com/office/drawing/2014/main" val="1821135013"/>
                  </a:ext>
                </a:extLst>
              </a:tr>
              <a:tr h="369575">
                <a:tc>
                  <a:txBody>
                    <a:bodyPr/>
                    <a:lstStyle/>
                    <a:p>
                      <a:endParaRPr lang="en-US" dirty="0"/>
                    </a:p>
                  </a:txBody>
                  <a:tcPr/>
                </a:tc>
                <a:extLst>
                  <a:ext uri="{0D108BD9-81ED-4DB2-BD59-A6C34878D82A}">
                    <a16:rowId xmlns:a16="http://schemas.microsoft.com/office/drawing/2014/main" val="3624043367"/>
                  </a:ext>
                </a:extLst>
              </a:tr>
            </a:tbl>
          </a:graphicData>
        </a:graphic>
      </p:graphicFrame>
      <p:sp>
        <p:nvSpPr>
          <p:cNvPr id="11" name="TextBox 10">
            <a:extLst>
              <a:ext uri="{FF2B5EF4-FFF2-40B4-BE49-F238E27FC236}">
                <a16:creationId xmlns:a16="http://schemas.microsoft.com/office/drawing/2014/main" id="{69B9CC78-0864-4B73-8F7C-311DFA693884}"/>
              </a:ext>
            </a:extLst>
          </p:cNvPr>
          <p:cNvSpPr txBox="1"/>
          <p:nvPr/>
        </p:nvSpPr>
        <p:spPr>
          <a:xfrm>
            <a:off x="9064459" y="298407"/>
            <a:ext cx="852324" cy="400110"/>
          </a:xfrm>
          <a:prstGeom prst="rect">
            <a:avLst/>
          </a:prstGeom>
          <a:noFill/>
        </p:spPr>
        <p:txBody>
          <a:bodyPr wrap="square" rtlCol="0">
            <a:spAutoFit/>
          </a:bodyPr>
          <a:lstStyle/>
          <a:p>
            <a:r>
              <a:rPr lang="en-US" sz="2000" dirty="0" err="1">
                <a:solidFill>
                  <a:schemeClr val="accent6"/>
                </a:solidFill>
              </a:rPr>
              <a:t>dist</a:t>
            </a:r>
            <a:endParaRPr lang="en-US" sz="2000" dirty="0">
              <a:solidFill>
                <a:schemeClr val="accent6"/>
              </a:solidFill>
            </a:endParaRPr>
          </a:p>
        </p:txBody>
      </p:sp>
      <p:cxnSp>
        <p:nvCxnSpPr>
          <p:cNvPr id="13" name="Connector: Elbow 12">
            <a:extLst>
              <a:ext uri="{FF2B5EF4-FFF2-40B4-BE49-F238E27FC236}">
                <a16:creationId xmlns:a16="http://schemas.microsoft.com/office/drawing/2014/main" id="{53B43CDE-FAB5-473A-8A76-19648EEB7025}"/>
              </a:ext>
            </a:extLst>
          </p:cNvPr>
          <p:cNvCxnSpPr/>
          <p:nvPr/>
        </p:nvCxnSpPr>
        <p:spPr>
          <a:xfrm rot="10800000" flipV="1">
            <a:off x="8801594" y="545621"/>
            <a:ext cx="320226" cy="317601"/>
          </a:xfrm>
          <a:prstGeom prst="bentConnector3">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Connector: Elbow 13">
            <a:extLst>
              <a:ext uri="{FF2B5EF4-FFF2-40B4-BE49-F238E27FC236}">
                <a16:creationId xmlns:a16="http://schemas.microsoft.com/office/drawing/2014/main" id="{57CCDBF7-0760-4F46-A668-7516267E7174}"/>
              </a:ext>
            </a:extLst>
          </p:cNvPr>
          <p:cNvCxnSpPr/>
          <p:nvPr/>
        </p:nvCxnSpPr>
        <p:spPr>
          <a:xfrm rot="10800000" flipV="1">
            <a:off x="10917609" y="386821"/>
            <a:ext cx="320226" cy="317601"/>
          </a:xfrm>
          <a:prstGeom prst="bentConnector3">
            <a:avLst/>
          </a:prstGeom>
          <a:ln w="19050">
            <a:tailEnd type="triangle"/>
          </a:ln>
        </p:spPr>
        <p:style>
          <a:lnRef idx="1">
            <a:schemeClr val="accent5"/>
          </a:lnRef>
          <a:fillRef idx="0">
            <a:schemeClr val="accent5"/>
          </a:fillRef>
          <a:effectRef idx="0">
            <a:schemeClr val="accent5"/>
          </a:effectRef>
          <a:fontRef idx="minor">
            <a:schemeClr val="tx1"/>
          </a:fontRef>
        </p:style>
      </p:cxnSp>
      <p:graphicFrame>
        <p:nvGraphicFramePr>
          <p:cNvPr id="15" name="Table 15">
            <a:extLst>
              <a:ext uri="{FF2B5EF4-FFF2-40B4-BE49-F238E27FC236}">
                <a16:creationId xmlns:a16="http://schemas.microsoft.com/office/drawing/2014/main" id="{11B42A1C-B645-4327-B2E6-F30BC8846091}"/>
              </a:ext>
            </a:extLst>
          </p:cNvPr>
          <p:cNvGraphicFramePr>
            <a:graphicFrameLocks noGrp="1"/>
          </p:cNvGraphicFramePr>
          <p:nvPr>
            <p:extLst>
              <p:ext uri="{D42A27DB-BD31-4B8C-83A1-F6EECF244321}">
                <p14:modId xmlns:p14="http://schemas.microsoft.com/office/powerpoint/2010/main" val="658218817"/>
              </p:ext>
            </p:extLst>
          </p:nvPr>
        </p:nvGraphicFramePr>
        <p:xfrm>
          <a:off x="5925438" y="5032285"/>
          <a:ext cx="1650048" cy="1127952"/>
        </p:xfrm>
        <a:graphic>
          <a:graphicData uri="http://schemas.openxmlformats.org/drawingml/2006/table">
            <a:tbl>
              <a:tblPr firstRow="1" bandRow="1">
                <a:tableStyleId>{0505E3EF-67EA-436B-97B2-0124C06EBD24}</a:tableStyleId>
              </a:tblPr>
              <a:tblGrid>
                <a:gridCol w="1650048">
                  <a:extLst>
                    <a:ext uri="{9D8B030D-6E8A-4147-A177-3AD203B41FA5}">
                      <a16:colId xmlns:a16="http://schemas.microsoft.com/office/drawing/2014/main" val="528143553"/>
                    </a:ext>
                  </a:extLst>
                </a:gridCol>
              </a:tblGrid>
              <a:tr h="370840">
                <a:tc>
                  <a:txBody>
                    <a:bodyPr/>
                    <a:lstStyle/>
                    <a:p>
                      <a:r>
                        <a:rPr lang="en-US" dirty="0"/>
                        <a:t>Nclass1</a:t>
                      </a:r>
                    </a:p>
                  </a:txBody>
                  <a:tcPr/>
                </a:tc>
                <a:extLst>
                  <a:ext uri="{0D108BD9-81ED-4DB2-BD59-A6C34878D82A}">
                    <a16:rowId xmlns:a16="http://schemas.microsoft.com/office/drawing/2014/main" val="1986893986"/>
                  </a:ext>
                </a:extLst>
              </a:tr>
              <a:tr h="370840">
                <a:tc>
                  <a:txBody>
                    <a:bodyPr/>
                    <a:lstStyle/>
                    <a:p>
                      <a:r>
                        <a:rPr lang="en-US" b="1" dirty="0"/>
                        <a:t>Nclass2</a:t>
                      </a:r>
                    </a:p>
                  </a:txBody>
                  <a:tcPr/>
                </a:tc>
                <a:extLst>
                  <a:ext uri="{0D108BD9-81ED-4DB2-BD59-A6C34878D82A}">
                    <a16:rowId xmlns:a16="http://schemas.microsoft.com/office/drawing/2014/main" val="168307096"/>
                  </a:ext>
                </a:extLst>
              </a:tr>
              <a:tr h="370840">
                <a:tc>
                  <a:txBody>
                    <a:bodyPr/>
                    <a:lstStyle/>
                    <a:p>
                      <a:r>
                        <a:rPr lang="en-US" b="1" dirty="0"/>
                        <a:t>Nclass3</a:t>
                      </a:r>
                    </a:p>
                  </a:txBody>
                  <a:tcPr/>
                </a:tc>
                <a:extLst>
                  <a:ext uri="{0D108BD9-81ED-4DB2-BD59-A6C34878D82A}">
                    <a16:rowId xmlns:a16="http://schemas.microsoft.com/office/drawing/2014/main" val="3429559807"/>
                  </a:ext>
                </a:extLst>
              </a:tr>
            </a:tbl>
          </a:graphicData>
        </a:graphic>
      </p:graphicFrame>
      <p:sp>
        <p:nvSpPr>
          <p:cNvPr id="17" name="TextBox 16">
            <a:extLst>
              <a:ext uri="{FF2B5EF4-FFF2-40B4-BE49-F238E27FC236}">
                <a16:creationId xmlns:a16="http://schemas.microsoft.com/office/drawing/2014/main" id="{BBAA03B4-8026-4183-A3BE-61C61689D57C}"/>
              </a:ext>
            </a:extLst>
          </p:cNvPr>
          <p:cNvSpPr txBox="1"/>
          <p:nvPr/>
        </p:nvSpPr>
        <p:spPr>
          <a:xfrm>
            <a:off x="8131034" y="5154243"/>
            <a:ext cx="1341120" cy="369332"/>
          </a:xfrm>
          <a:prstGeom prst="rect">
            <a:avLst/>
          </a:prstGeom>
          <a:noFill/>
        </p:spPr>
        <p:txBody>
          <a:bodyPr wrap="square" rtlCol="0">
            <a:spAutoFit/>
          </a:bodyPr>
          <a:lstStyle/>
          <a:p>
            <a:r>
              <a:rPr lang="en-US" sz="1800" dirty="0" err="1">
                <a:solidFill>
                  <a:schemeClr val="accent6"/>
                </a:solidFill>
              </a:rPr>
              <a:t>CntofClass</a:t>
            </a:r>
            <a:endParaRPr lang="en-US" sz="1800" dirty="0">
              <a:solidFill>
                <a:schemeClr val="accent6"/>
              </a:solidFill>
            </a:endParaRPr>
          </a:p>
        </p:txBody>
      </p:sp>
      <p:cxnSp>
        <p:nvCxnSpPr>
          <p:cNvPr id="19" name="Connector: Elbow 18">
            <a:extLst>
              <a:ext uri="{FF2B5EF4-FFF2-40B4-BE49-F238E27FC236}">
                <a16:creationId xmlns:a16="http://schemas.microsoft.com/office/drawing/2014/main" id="{F69D3FD8-20C7-481F-B3D4-C7C47131D562}"/>
              </a:ext>
            </a:extLst>
          </p:cNvPr>
          <p:cNvCxnSpPr>
            <a:cxnSpLocks/>
          </p:cNvCxnSpPr>
          <p:nvPr/>
        </p:nvCxnSpPr>
        <p:spPr>
          <a:xfrm rot="10800000" flipV="1">
            <a:off x="7670800" y="5466758"/>
            <a:ext cx="487680" cy="324441"/>
          </a:xfrm>
          <a:prstGeom prst="bentConnector3">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5" name="Slide Number Placeholder 4"/>
          <p:cNvSpPr>
            <a:spLocks noGrp="1"/>
          </p:cNvSpPr>
          <p:nvPr>
            <p:ph type="sldNum" idx="12"/>
          </p:nvPr>
        </p:nvSpPr>
        <p:spPr/>
        <p:txBody>
          <a:bodyPr/>
          <a:lstStyle/>
          <a:p>
            <a:fld id="{BCBEDDC4-EEE4-4C12-8038-44A55B1CF220}" type="slidenum">
              <a:rPr lang="en-US" smtClean="0"/>
              <a:t>23</a:t>
            </a:fld>
            <a:endParaRPr lang="en-US" dirty="0"/>
          </a:p>
        </p:txBody>
      </p:sp>
    </p:spTree>
    <p:extLst>
      <p:ext uri="{BB962C8B-B14F-4D97-AF65-F5344CB8AC3E}">
        <p14:creationId xmlns:p14="http://schemas.microsoft.com/office/powerpoint/2010/main" val="1690953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B080B-E759-4CFF-9348-05A24EAE2A6A}"/>
              </a:ext>
            </a:extLst>
          </p:cNvPr>
          <p:cNvSpPr>
            <a:spLocks noGrp="1"/>
          </p:cNvSpPr>
          <p:nvPr>
            <p:ph type="body" idx="4294967295"/>
          </p:nvPr>
        </p:nvSpPr>
        <p:spPr>
          <a:xfrm>
            <a:off x="266330" y="115409"/>
            <a:ext cx="9021763" cy="860425"/>
          </a:xfrm>
        </p:spPr>
        <p:txBody>
          <a:bodyPr/>
          <a:lstStyle/>
          <a:p>
            <a:pPr rtl="1"/>
            <a:r>
              <a:rPr lang="fa-IR" sz="3600" dirty="0">
                <a:solidFill>
                  <a:schemeClr val="accent6"/>
                </a:solidFill>
                <a:cs typeface="B Koodak" panose="00000700000000000000" pitchFamily="2" charset="-78"/>
              </a:rPr>
              <a:t>کد</a:t>
            </a:r>
            <a:r>
              <a:rPr lang="en-US" sz="3600" dirty="0" err="1">
                <a:solidFill>
                  <a:schemeClr val="accent6"/>
                </a:solidFill>
                <a:cs typeface="B Koodak" panose="00000700000000000000" pitchFamily="2" charset="-78"/>
              </a:rPr>
              <a:t>matlab</a:t>
            </a:r>
            <a:r>
              <a:rPr lang="fa-IR" sz="3600" dirty="0">
                <a:solidFill>
                  <a:schemeClr val="accent6"/>
                </a:solidFill>
                <a:cs typeface="B Koodak" panose="00000700000000000000" pitchFamily="2" charset="-78"/>
              </a:rPr>
              <a:t> الگوریتم </a:t>
            </a:r>
            <a:r>
              <a:rPr lang="en-US" sz="3600" dirty="0">
                <a:solidFill>
                  <a:schemeClr val="accent6"/>
                </a:solidFill>
                <a:cs typeface="B Koodak" panose="00000700000000000000" pitchFamily="2" charset="-78"/>
              </a:rPr>
              <a:t>K-NN</a:t>
            </a:r>
            <a:r>
              <a:rPr lang="fa-IR" sz="3600" dirty="0">
                <a:solidFill>
                  <a:schemeClr val="accent6"/>
                </a:solidFill>
                <a:cs typeface="B Koodak" panose="00000700000000000000" pitchFamily="2" charset="-78"/>
              </a:rPr>
              <a:t>(ادامه)</a:t>
            </a:r>
            <a:endParaRPr lang="en-US" sz="3600" dirty="0"/>
          </a:p>
        </p:txBody>
      </p:sp>
      <p:pic>
        <p:nvPicPr>
          <p:cNvPr id="5" name="Picture 4">
            <a:extLst>
              <a:ext uri="{FF2B5EF4-FFF2-40B4-BE49-F238E27FC236}">
                <a16:creationId xmlns:a16="http://schemas.microsoft.com/office/drawing/2014/main" id="{F9EDAA1D-2363-4EA5-A606-68ECEB854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29" y="1906229"/>
            <a:ext cx="6971925" cy="2826852"/>
          </a:xfrm>
          <a:prstGeom prst="rect">
            <a:avLst/>
          </a:prstGeom>
        </p:spPr>
      </p:pic>
      <p:sp>
        <p:nvSpPr>
          <p:cNvPr id="7" name="TextBox 6">
            <a:extLst>
              <a:ext uri="{FF2B5EF4-FFF2-40B4-BE49-F238E27FC236}">
                <a16:creationId xmlns:a16="http://schemas.microsoft.com/office/drawing/2014/main" id="{52673DEA-49DD-446E-81DA-EB69CAAA8033}"/>
              </a:ext>
            </a:extLst>
          </p:cNvPr>
          <p:cNvSpPr txBox="1"/>
          <p:nvPr/>
        </p:nvSpPr>
        <p:spPr>
          <a:xfrm>
            <a:off x="7918882" y="1910073"/>
            <a:ext cx="3861786" cy="1938992"/>
          </a:xfrm>
          <a:prstGeom prst="rect">
            <a:avLst/>
          </a:prstGeom>
          <a:noFill/>
        </p:spPr>
        <p:txBody>
          <a:bodyPr wrap="square" rtlCol="0">
            <a:spAutoFit/>
          </a:bodyPr>
          <a:lstStyle/>
          <a:p>
            <a:pPr algn="r" rtl="1"/>
            <a:r>
              <a:rPr lang="fa-IR" sz="2400" dirty="0">
                <a:solidFill>
                  <a:schemeClr val="tx1">
                    <a:lumMod val="75000"/>
                    <a:lumOff val="25000"/>
                  </a:schemeClr>
                </a:solidFill>
                <a:cs typeface="B Koodak" panose="00000700000000000000" pitchFamily="2" charset="-78"/>
              </a:rPr>
              <a:t>و در نهایت میبایست </a:t>
            </a:r>
            <a:r>
              <a:rPr lang="en-US" sz="2400" dirty="0">
                <a:solidFill>
                  <a:schemeClr val="tx1">
                    <a:lumMod val="75000"/>
                    <a:lumOff val="25000"/>
                  </a:schemeClr>
                </a:solidFill>
                <a:cs typeface="B Koodak" panose="00000700000000000000" pitchFamily="2" charset="-78"/>
              </a:rPr>
              <a:t>K</a:t>
            </a:r>
            <a:r>
              <a:rPr lang="fa-IR" sz="2400" dirty="0">
                <a:solidFill>
                  <a:schemeClr val="tx1">
                    <a:lumMod val="75000"/>
                    <a:lumOff val="25000"/>
                  </a:schemeClr>
                </a:solidFill>
                <a:cs typeface="B Koodak" panose="00000700000000000000" pitchFamily="2" charset="-78"/>
              </a:rPr>
              <a:t>  نمونه ای را که کمترین فاصله را از داده ی تست وارد شده دارند را بررسی کرد و کلاس  با تعداد نمونه ی بیشتر را به آن نسبت دهند .  </a:t>
            </a:r>
            <a:endParaRPr lang="en-US" sz="2400" dirty="0">
              <a:solidFill>
                <a:schemeClr val="tx1">
                  <a:lumMod val="75000"/>
                  <a:lumOff val="25000"/>
                </a:schemeClr>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24</a:t>
            </a:fld>
            <a:endParaRPr lang="en-US" dirty="0"/>
          </a:p>
        </p:txBody>
      </p:sp>
    </p:spTree>
    <p:extLst>
      <p:ext uri="{BB962C8B-B14F-4D97-AF65-F5344CB8AC3E}">
        <p14:creationId xmlns:p14="http://schemas.microsoft.com/office/powerpoint/2010/main" val="61564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2706-1D59-48BC-977C-3237057732F9}"/>
              </a:ext>
            </a:extLst>
          </p:cNvPr>
          <p:cNvSpPr>
            <a:spLocks noGrp="1"/>
          </p:cNvSpPr>
          <p:nvPr>
            <p:ph type="ctrTitle"/>
          </p:nvPr>
        </p:nvSpPr>
        <p:spPr/>
        <p:txBody>
          <a:bodyPr/>
          <a:lstStyle/>
          <a:p>
            <a:pPr rtl="1"/>
            <a:r>
              <a:rPr lang="fa-IR" dirty="0">
                <a:solidFill>
                  <a:schemeClr val="accent5"/>
                </a:solidFill>
                <a:cs typeface="B Koodak" panose="00000700000000000000" pitchFamily="2" charset="-78"/>
              </a:rPr>
              <a:t>الگوریتم </a:t>
            </a:r>
            <a:r>
              <a:rPr lang="en-US" dirty="0">
                <a:solidFill>
                  <a:schemeClr val="accent5"/>
                </a:solidFill>
                <a:cs typeface="B Koodak" panose="00000700000000000000" pitchFamily="2" charset="-78"/>
              </a:rPr>
              <a:t>K-means</a:t>
            </a:r>
          </a:p>
        </p:txBody>
      </p:sp>
    </p:spTree>
    <p:extLst>
      <p:ext uri="{BB962C8B-B14F-4D97-AF65-F5344CB8AC3E}">
        <p14:creationId xmlns:p14="http://schemas.microsoft.com/office/powerpoint/2010/main" val="12287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9B6D-7CC2-4672-93FE-73610407B7B3}"/>
              </a:ext>
            </a:extLst>
          </p:cNvPr>
          <p:cNvSpPr>
            <a:spLocks noGrp="1"/>
          </p:cNvSpPr>
          <p:nvPr>
            <p:ph type="title"/>
          </p:nvPr>
        </p:nvSpPr>
        <p:spPr>
          <a:xfrm>
            <a:off x="487687" y="325586"/>
            <a:ext cx="9022000" cy="639847"/>
          </a:xfrm>
        </p:spPr>
        <p:txBody>
          <a:bodyPr anchor="t"/>
          <a:lstStyle/>
          <a:p>
            <a:pPr rtl="1"/>
            <a:r>
              <a:rPr lang="fa-IR" sz="3600" dirty="0">
                <a:solidFill>
                  <a:schemeClr val="accent5"/>
                </a:solidFill>
                <a:cs typeface="B Koodak" panose="00000700000000000000" pitchFamily="2" charset="-78"/>
              </a:rPr>
              <a:t>الگوریتم </a:t>
            </a:r>
            <a:r>
              <a:rPr lang="en-US" sz="3600" dirty="0">
                <a:solidFill>
                  <a:schemeClr val="accent5"/>
                </a:solidFill>
                <a:cs typeface="B Koodak" panose="00000700000000000000" pitchFamily="2" charset="-78"/>
              </a:rPr>
              <a:t>K-means</a:t>
            </a:r>
            <a:endParaRPr lang="en-US" sz="3600" dirty="0"/>
          </a:p>
        </p:txBody>
      </p:sp>
      <p:sp>
        <p:nvSpPr>
          <p:cNvPr id="3" name="Text Placeholder 2">
            <a:extLst>
              <a:ext uri="{FF2B5EF4-FFF2-40B4-BE49-F238E27FC236}">
                <a16:creationId xmlns:a16="http://schemas.microsoft.com/office/drawing/2014/main" id="{A59FB9D8-1B63-4476-AC7F-F214AFDD1078}"/>
              </a:ext>
            </a:extLst>
          </p:cNvPr>
          <p:cNvSpPr>
            <a:spLocks noGrp="1"/>
          </p:cNvSpPr>
          <p:nvPr>
            <p:ph type="body" idx="1"/>
          </p:nvPr>
        </p:nvSpPr>
        <p:spPr>
          <a:xfrm>
            <a:off x="487687" y="965433"/>
            <a:ext cx="10119280" cy="1818407"/>
          </a:xfrm>
        </p:spPr>
        <p:txBody>
          <a:bodyPr/>
          <a:lstStyle/>
          <a:p>
            <a:pPr algn="r" rtl="1"/>
            <a:r>
              <a:rPr lang="fa-IR" sz="2400" dirty="0">
                <a:cs typeface="B Koodak" panose="00000700000000000000" pitchFamily="2" charset="-78"/>
              </a:rPr>
              <a:t>ازجمله الگوریتم های حوزه خوشه یابی بر مبنای افراز داده الگوریتم </a:t>
            </a:r>
            <a:r>
              <a:rPr lang="en-US" sz="2400" dirty="0" err="1">
                <a:cs typeface="B Koodak" panose="00000700000000000000" pitchFamily="2" charset="-78"/>
              </a:rPr>
              <a:t>Kmeans</a:t>
            </a:r>
            <a:r>
              <a:rPr lang="en-US" sz="2400" dirty="0">
                <a:cs typeface="B Koodak" panose="00000700000000000000" pitchFamily="2" charset="-78"/>
              </a:rPr>
              <a:t> </a:t>
            </a:r>
            <a:r>
              <a:rPr lang="fa-IR" sz="2400" dirty="0">
                <a:cs typeface="B Koodak" panose="00000700000000000000" pitchFamily="2" charset="-78"/>
              </a:rPr>
              <a:t>  هست . این الگوریتم در گروه الگوریتم های  بدون نظارت قرار میگیرد . مبنای این الگوریتم بر شباهت داده  های یک دسته به یک دیگر است . </a:t>
            </a:r>
            <a:endParaRPr lang="en-US" sz="2400" dirty="0">
              <a:cs typeface="B Koodak" panose="00000700000000000000" pitchFamily="2" charset="-78"/>
            </a:endParaRPr>
          </a:p>
        </p:txBody>
      </p:sp>
      <p:sp>
        <p:nvSpPr>
          <p:cNvPr id="5" name="Slide Number Placeholder 4"/>
          <p:cNvSpPr>
            <a:spLocks noGrp="1"/>
          </p:cNvSpPr>
          <p:nvPr>
            <p:ph type="sldNum" idx="12"/>
          </p:nvPr>
        </p:nvSpPr>
        <p:spPr/>
        <p:txBody>
          <a:bodyPr/>
          <a:lstStyle/>
          <a:p>
            <a:fld id="{BCBEDDC4-EEE4-4C12-8038-44A55B1CF220}" type="slidenum">
              <a:rPr lang="en-US" smtClean="0"/>
              <a:t>26</a:t>
            </a:fld>
            <a:endParaRPr lang="en-US" dirty="0"/>
          </a:p>
        </p:txBody>
      </p:sp>
      <p:pic>
        <p:nvPicPr>
          <p:cNvPr id="6" name="Picture 5">
            <a:extLst>
              <a:ext uri="{FF2B5EF4-FFF2-40B4-BE49-F238E27FC236}">
                <a16:creationId xmlns:a16="http://schemas.microsoft.com/office/drawing/2014/main" id="{7A067BDB-914A-46F3-AF72-D64E0EDC3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7" y="2363242"/>
            <a:ext cx="4209685" cy="3003282"/>
          </a:xfrm>
          <a:prstGeom prst="rect">
            <a:avLst/>
          </a:prstGeom>
        </p:spPr>
      </p:pic>
      <p:pic>
        <p:nvPicPr>
          <p:cNvPr id="8" name="Picture 7">
            <a:extLst>
              <a:ext uri="{FF2B5EF4-FFF2-40B4-BE49-F238E27FC236}">
                <a16:creationId xmlns:a16="http://schemas.microsoft.com/office/drawing/2014/main" id="{03B590C0-56A9-43DE-B501-8F3FDF0A1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509" y="2363241"/>
            <a:ext cx="4209865" cy="3003283"/>
          </a:xfrm>
          <a:prstGeom prst="rect">
            <a:avLst/>
          </a:prstGeom>
        </p:spPr>
      </p:pic>
      <p:pic>
        <p:nvPicPr>
          <p:cNvPr id="10" name="Picture 9">
            <a:extLst>
              <a:ext uri="{FF2B5EF4-FFF2-40B4-BE49-F238E27FC236}">
                <a16:creationId xmlns:a16="http://schemas.microsoft.com/office/drawing/2014/main" id="{B1B78E02-ED9C-4ADE-B16B-783C11E6B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413" y="2363240"/>
            <a:ext cx="4078037" cy="3003284"/>
          </a:xfrm>
          <a:prstGeom prst="rect">
            <a:avLst/>
          </a:prstGeom>
        </p:spPr>
      </p:pic>
    </p:spTree>
    <p:extLst>
      <p:ext uri="{BB962C8B-B14F-4D97-AF65-F5344CB8AC3E}">
        <p14:creationId xmlns:p14="http://schemas.microsoft.com/office/powerpoint/2010/main" val="1290177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50000">
              <a:schemeClr val="accent5"/>
            </a:gs>
            <a:gs pos="100000">
              <a:schemeClr val="accent6"/>
            </a:gs>
          </a:gsLst>
          <a:lin ang="1680027"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9B6D-7CC2-4672-93FE-73610407B7B3}"/>
              </a:ext>
            </a:extLst>
          </p:cNvPr>
          <p:cNvSpPr>
            <a:spLocks noGrp="1"/>
          </p:cNvSpPr>
          <p:nvPr>
            <p:ph type="title" idx="4294967295"/>
          </p:nvPr>
        </p:nvSpPr>
        <p:spPr>
          <a:xfrm>
            <a:off x="528320" y="232950"/>
            <a:ext cx="8768054" cy="639762"/>
          </a:xfrm>
        </p:spPr>
        <p:txBody>
          <a:bodyPr anchor="t"/>
          <a:lstStyle/>
          <a:p>
            <a:pPr rtl="1"/>
            <a:r>
              <a:rPr lang="fa-IR" sz="3600" dirty="0">
                <a:solidFill>
                  <a:schemeClr val="tx1">
                    <a:lumMod val="90000"/>
                    <a:lumOff val="10000"/>
                  </a:schemeClr>
                </a:solidFill>
                <a:cs typeface="B Koodak" panose="00000700000000000000" pitchFamily="2" charset="-78"/>
              </a:rPr>
              <a:t>الگوریتم </a:t>
            </a:r>
            <a:r>
              <a:rPr lang="en-US" sz="3600" dirty="0">
                <a:solidFill>
                  <a:schemeClr val="tx1">
                    <a:lumMod val="90000"/>
                    <a:lumOff val="10000"/>
                  </a:schemeClr>
                </a:solidFill>
                <a:cs typeface="B Koodak" panose="00000700000000000000" pitchFamily="2" charset="-78"/>
              </a:rPr>
              <a:t>K-means</a:t>
            </a:r>
            <a:r>
              <a:rPr lang="fa-IR" sz="3600" dirty="0">
                <a:solidFill>
                  <a:schemeClr val="tx1">
                    <a:lumMod val="90000"/>
                    <a:lumOff val="10000"/>
                  </a:schemeClr>
                </a:solidFill>
                <a:cs typeface="B Koodak" panose="00000700000000000000" pitchFamily="2" charset="-78"/>
              </a:rPr>
              <a:t> (ادامه)</a:t>
            </a:r>
            <a:endParaRPr lang="en-US" sz="3600" dirty="0">
              <a:solidFill>
                <a:schemeClr val="tx1">
                  <a:lumMod val="90000"/>
                  <a:lumOff val="10000"/>
                </a:schemeClr>
              </a:solidFill>
            </a:endParaRPr>
          </a:p>
        </p:txBody>
      </p:sp>
      <p:sp>
        <p:nvSpPr>
          <p:cNvPr id="11" name="Oval 10">
            <a:extLst>
              <a:ext uri="{FF2B5EF4-FFF2-40B4-BE49-F238E27FC236}">
                <a16:creationId xmlns:a16="http://schemas.microsoft.com/office/drawing/2014/main" id="{3160829C-EFE7-48A9-B6E4-A7E02C55AFD8}"/>
              </a:ext>
            </a:extLst>
          </p:cNvPr>
          <p:cNvSpPr/>
          <p:nvPr/>
        </p:nvSpPr>
        <p:spPr>
          <a:xfrm>
            <a:off x="5755773" y="264975"/>
            <a:ext cx="802640" cy="406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6" name="Flowchart: Data 15">
            <a:extLst>
              <a:ext uri="{FF2B5EF4-FFF2-40B4-BE49-F238E27FC236}">
                <a16:creationId xmlns:a16="http://schemas.microsoft.com/office/drawing/2014/main" id="{F4D71A43-1047-4A8D-82FB-6A18226E6E84}"/>
              </a:ext>
            </a:extLst>
          </p:cNvPr>
          <p:cNvSpPr/>
          <p:nvPr/>
        </p:nvSpPr>
        <p:spPr>
          <a:xfrm>
            <a:off x="5146040" y="1317657"/>
            <a:ext cx="1899920" cy="639762"/>
          </a:xfrm>
          <a:prstGeom prst="flowChartInputOutpu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800" dirty="0">
                <a:solidFill>
                  <a:schemeClr val="accent5"/>
                </a:solidFill>
                <a:cs typeface="B Koodak" panose="00000700000000000000" pitchFamily="2" charset="-78"/>
              </a:rPr>
              <a:t> K </a:t>
            </a:r>
            <a:r>
              <a:rPr lang="fa-IR" sz="1800" dirty="0">
                <a:solidFill>
                  <a:schemeClr val="accent5"/>
                </a:solidFill>
                <a:cs typeface="B Koodak" panose="00000700000000000000" pitchFamily="2" charset="-78"/>
              </a:rPr>
              <a:t> تعداد خوشه ها </a:t>
            </a:r>
            <a:endParaRPr lang="en-US" sz="1800" dirty="0">
              <a:solidFill>
                <a:schemeClr val="accent5"/>
              </a:solidFill>
              <a:cs typeface="B Koodak" panose="00000700000000000000" pitchFamily="2" charset="-78"/>
            </a:endParaRPr>
          </a:p>
        </p:txBody>
      </p:sp>
      <p:sp>
        <p:nvSpPr>
          <p:cNvPr id="18" name="Rectangle: Rounded Corners 17">
            <a:extLst>
              <a:ext uri="{FF2B5EF4-FFF2-40B4-BE49-F238E27FC236}">
                <a16:creationId xmlns:a16="http://schemas.microsoft.com/office/drawing/2014/main" id="{54DD986D-3290-4B5A-9E35-5F0CFB314630}"/>
              </a:ext>
            </a:extLst>
          </p:cNvPr>
          <p:cNvSpPr/>
          <p:nvPr/>
        </p:nvSpPr>
        <p:spPr>
          <a:xfrm>
            <a:off x="5288546" y="2617282"/>
            <a:ext cx="1717040" cy="710967"/>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solidFill>
                  <a:schemeClr val="accent5"/>
                </a:solidFill>
                <a:cs typeface="B Koodak" panose="00000700000000000000" pitchFamily="2" charset="-78"/>
              </a:rPr>
              <a:t>مراکز خوشه ها </a:t>
            </a:r>
            <a:endParaRPr lang="en-US" sz="2000" dirty="0">
              <a:solidFill>
                <a:schemeClr val="accent5"/>
              </a:solidFill>
              <a:cs typeface="B Koodak" panose="00000700000000000000" pitchFamily="2" charset="-78"/>
            </a:endParaRPr>
          </a:p>
        </p:txBody>
      </p:sp>
      <p:sp>
        <p:nvSpPr>
          <p:cNvPr id="20" name="Rectangle: Rounded Corners 19">
            <a:extLst>
              <a:ext uri="{FF2B5EF4-FFF2-40B4-BE49-F238E27FC236}">
                <a16:creationId xmlns:a16="http://schemas.microsoft.com/office/drawing/2014/main" id="{B42676FC-C016-4401-8DFB-670877E5B656}"/>
              </a:ext>
            </a:extLst>
          </p:cNvPr>
          <p:cNvSpPr/>
          <p:nvPr/>
        </p:nvSpPr>
        <p:spPr>
          <a:xfrm>
            <a:off x="5146040" y="3837536"/>
            <a:ext cx="2042426" cy="741447"/>
          </a:xfrm>
          <a:prstGeom prst="roundRect">
            <a:avLst/>
          </a:prstGeom>
          <a:solidFill>
            <a:srgbClr val="438C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600" dirty="0">
                <a:solidFill>
                  <a:schemeClr val="accent5"/>
                </a:solidFill>
                <a:cs typeface="B Koodak" panose="00000700000000000000" pitchFamily="2" charset="-78"/>
              </a:rPr>
              <a:t>فاصله گیری نمونه ها تا مراکز </a:t>
            </a:r>
            <a:endParaRPr lang="en-US" sz="1600" dirty="0">
              <a:solidFill>
                <a:schemeClr val="accent5"/>
              </a:solidFill>
              <a:cs typeface="B Koodak" panose="00000700000000000000" pitchFamily="2" charset="-78"/>
            </a:endParaRPr>
          </a:p>
        </p:txBody>
      </p:sp>
      <p:sp>
        <p:nvSpPr>
          <p:cNvPr id="26" name="Rectangle: Rounded Corners 25">
            <a:extLst>
              <a:ext uri="{FF2B5EF4-FFF2-40B4-BE49-F238E27FC236}">
                <a16:creationId xmlns:a16="http://schemas.microsoft.com/office/drawing/2014/main" id="{FBEF0C85-72C4-49DE-A06C-F2D964915CF9}"/>
              </a:ext>
            </a:extLst>
          </p:cNvPr>
          <p:cNvSpPr/>
          <p:nvPr/>
        </p:nvSpPr>
        <p:spPr>
          <a:xfrm>
            <a:off x="5217293" y="5169619"/>
            <a:ext cx="1899920" cy="741447"/>
          </a:xfrm>
          <a:prstGeom prst="round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solidFill>
                  <a:schemeClr val="accent5"/>
                </a:solidFill>
                <a:cs typeface="B Koodak" panose="00000700000000000000" pitchFamily="2" charset="-78"/>
              </a:rPr>
              <a:t>گروه بندی بر اساس مینیمم فاصله </a:t>
            </a:r>
            <a:endParaRPr lang="en-US" dirty="0">
              <a:solidFill>
                <a:schemeClr val="accent5"/>
              </a:solidFill>
              <a:cs typeface="B Koodak" panose="00000700000000000000" pitchFamily="2" charset="-78"/>
            </a:endParaRPr>
          </a:p>
        </p:txBody>
      </p:sp>
      <p:sp>
        <p:nvSpPr>
          <p:cNvPr id="35" name="Flowchart: Decision 34">
            <a:extLst>
              <a:ext uri="{FF2B5EF4-FFF2-40B4-BE49-F238E27FC236}">
                <a16:creationId xmlns:a16="http://schemas.microsoft.com/office/drawing/2014/main" id="{12BE306B-A037-4BCD-B9D1-9A5A71FD3DFE}"/>
              </a:ext>
            </a:extLst>
          </p:cNvPr>
          <p:cNvSpPr/>
          <p:nvPr/>
        </p:nvSpPr>
        <p:spPr>
          <a:xfrm>
            <a:off x="8948218" y="3954922"/>
            <a:ext cx="1971040" cy="1391919"/>
          </a:xfrm>
          <a:prstGeom prst="flowChartDecision">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800" dirty="0">
                <a:solidFill>
                  <a:schemeClr val="accent5"/>
                </a:solidFill>
                <a:cs typeface="B Koodak" panose="00000700000000000000" pitchFamily="2" charset="-78"/>
              </a:rPr>
              <a:t> گروه نمونه ای تغییر کرد ؟</a:t>
            </a:r>
            <a:endParaRPr lang="en-US" sz="1800" dirty="0">
              <a:solidFill>
                <a:schemeClr val="accent5"/>
              </a:solidFill>
              <a:cs typeface="B Koodak" panose="00000700000000000000" pitchFamily="2" charset="-78"/>
            </a:endParaRPr>
          </a:p>
        </p:txBody>
      </p:sp>
      <p:sp>
        <p:nvSpPr>
          <p:cNvPr id="37" name="Arrow: Bent 36">
            <a:extLst>
              <a:ext uri="{FF2B5EF4-FFF2-40B4-BE49-F238E27FC236}">
                <a16:creationId xmlns:a16="http://schemas.microsoft.com/office/drawing/2014/main" id="{EEE7128F-EB63-4001-A43B-4CF2879B2EE1}"/>
              </a:ext>
            </a:extLst>
          </p:cNvPr>
          <p:cNvSpPr/>
          <p:nvPr/>
        </p:nvSpPr>
        <p:spPr>
          <a:xfrm rot="16200000" flipV="1">
            <a:off x="8272921" y="4691082"/>
            <a:ext cx="1193355" cy="2540151"/>
          </a:xfrm>
          <a:prstGeom prst="bentArrow">
            <a:avLst>
              <a:gd name="adj1" fmla="val 9365"/>
              <a:gd name="adj2" fmla="val 18487"/>
              <a:gd name="adj3" fmla="val 22606"/>
              <a:gd name="adj4" fmla="val 1274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800" dirty="0">
              <a:solidFill>
                <a:schemeClr val="accent5"/>
              </a:solidFill>
              <a:cs typeface="B Koodak" panose="00000700000000000000" pitchFamily="2" charset="-78"/>
            </a:endParaRPr>
          </a:p>
        </p:txBody>
      </p:sp>
      <p:sp>
        <p:nvSpPr>
          <p:cNvPr id="38" name="Oval 37">
            <a:extLst>
              <a:ext uri="{FF2B5EF4-FFF2-40B4-BE49-F238E27FC236}">
                <a16:creationId xmlns:a16="http://schemas.microsoft.com/office/drawing/2014/main" id="{F3A63420-A772-4AC5-AF3C-D97CA1235D94}"/>
              </a:ext>
            </a:extLst>
          </p:cNvPr>
          <p:cNvSpPr/>
          <p:nvPr/>
        </p:nvSpPr>
        <p:spPr>
          <a:xfrm>
            <a:off x="11389360" y="4435022"/>
            <a:ext cx="802640" cy="406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6" name="Straight Arrow Connector 5">
            <a:extLst>
              <a:ext uri="{FF2B5EF4-FFF2-40B4-BE49-F238E27FC236}">
                <a16:creationId xmlns:a16="http://schemas.microsoft.com/office/drawing/2014/main" id="{B2EA9EC8-C24A-4431-9292-D7AB489D19D7}"/>
              </a:ext>
            </a:extLst>
          </p:cNvPr>
          <p:cNvCxnSpPr>
            <a:cxnSpLocks/>
            <a:stCxn id="11" idx="4"/>
          </p:cNvCxnSpPr>
          <p:nvPr/>
        </p:nvCxnSpPr>
        <p:spPr>
          <a:xfrm>
            <a:off x="6157093" y="671375"/>
            <a:ext cx="10160" cy="65672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87DB89-BA86-48A2-8B5A-0D2235746C01}"/>
              </a:ext>
            </a:extLst>
          </p:cNvPr>
          <p:cNvCxnSpPr>
            <a:cxnSpLocks/>
          </p:cNvCxnSpPr>
          <p:nvPr/>
        </p:nvCxnSpPr>
        <p:spPr>
          <a:xfrm>
            <a:off x="6106160" y="1957419"/>
            <a:ext cx="0" cy="65986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C42BBBF-574E-447B-AE5D-D7559CBE42E8}"/>
              </a:ext>
            </a:extLst>
          </p:cNvPr>
          <p:cNvCxnSpPr>
            <a:cxnSpLocks/>
            <a:stCxn id="18" idx="2"/>
            <a:endCxn id="20" idx="0"/>
          </p:cNvCxnSpPr>
          <p:nvPr/>
        </p:nvCxnSpPr>
        <p:spPr>
          <a:xfrm>
            <a:off x="6147066" y="3328249"/>
            <a:ext cx="20187" cy="50928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930ECB-468F-40A4-91F2-2DF620A16D87}"/>
              </a:ext>
            </a:extLst>
          </p:cNvPr>
          <p:cNvCxnSpPr>
            <a:cxnSpLocks/>
            <a:stCxn id="20" idx="2"/>
            <a:endCxn id="26" idx="0"/>
          </p:cNvCxnSpPr>
          <p:nvPr/>
        </p:nvCxnSpPr>
        <p:spPr>
          <a:xfrm>
            <a:off x="6167253" y="4578983"/>
            <a:ext cx="0" cy="59063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0664C659-BEBC-47BD-878A-76D573426537}"/>
              </a:ext>
            </a:extLst>
          </p:cNvPr>
          <p:cNvSpPr/>
          <p:nvPr/>
        </p:nvSpPr>
        <p:spPr>
          <a:xfrm>
            <a:off x="4785493" y="6231535"/>
            <a:ext cx="2763520" cy="524800"/>
          </a:xfrm>
          <a:prstGeom prst="roundRect">
            <a:avLst/>
          </a:prstGeom>
          <a:solidFill>
            <a:srgbClr val="CCECFF"/>
          </a:solidFill>
          <a:ln>
            <a:solidFill>
              <a:srgbClr val="00206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800" dirty="0">
                <a:solidFill>
                  <a:schemeClr val="accent5"/>
                </a:solidFill>
                <a:cs typeface="B Koodak" panose="00000700000000000000" pitchFamily="2" charset="-78"/>
              </a:rPr>
              <a:t>بروز رسانی مراکز داده ها</a:t>
            </a:r>
            <a:endParaRPr lang="en-US" sz="1800" dirty="0">
              <a:solidFill>
                <a:schemeClr val="accent5"/>
              </a:solidFill>
              <a:cs typeface="B Koodak" panose="00000700000000000000" pitchFamily="2" charset="-78"/>
            </a:endParaRPr>
          </a:p>
        </p:txBody>
      </p:sp>
      <p:cxnSp>
        <p:nvCxnSpPr>
          <p:cNvPr id="41" name="Straight Arrow Connector 40">
            <a:extLst>
              <a:ext uri="{FF2B5EF4-FFF2-40B4-BE49-F238E27FC236}">
                <a16:creationId xmlns:a16="http://schemas.microsoft.com/office/drawing/2014/main" id="{C33A8987-7A0A-4506-B52B-8A402DA36A22}"/>
              </a:ext>
            </a:extLst>
          </p:cNvPr>
          <p:cNvCxnSpPr>
            <a:stCxn id="26" idx="2"/>
            <a:endCxn id="39" idx="0"/>
          </p:cNvCxnSpPr>
          <p:nvPr/>
        </p:nvCxnSpPr>
        <p:spPr>
          <a:xfrm>
            <a:off x="6167253" y="5911066"/>
            <a:ext cx="0" cy="3204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 name="Arrow: Bent 50">
            <a:extLst>
              <a:ext uri="{FF2B5EF4-FFF2-40B4-BE49-F238E27FC236}">
                <a16:creationId xmlns:a16="http://schemas.microsoft.com/office/drawing/2014/main" id="{DD5A8440-D517-4311-A665-497AC3C088C1}"/>
              </a:ext>
            </a:extLst>
          </p:cNvPr>
          <p:cNvSpPr/>
          <p:nvPr/>
        </p:nvSpPr>
        <p:spPr>
          <a:xfrm rot="10800000" flipV="1">
            <a:off x="7005586" y="1928520"/>
            <a:ext cx="2969756" cy="1949116"/>
          </a:xfrm>
          <a:prstGeom prst="bentArrow">
            <a:avLst>
              <a:gd name="adj1" fmla="val 5716"/>
              <a:gd name="adj2" fmla="val 14056"/>
              <a:gd name="adj3" fmla="val 17393"/>
              <a:gd name="adj4" fmla="val 64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800" dirty="0">
              <a:solidFill>
                <a:schemeClr val="accent5"/>
              </a:solidFill>
              <a:cs typeface="B Koodak" panose="00000700000000000000" pitchFamily="2" charset="-78"/>
            </a:endParaRPr>
          </a:p>
        </p:txBody>
      </p:sp>
      <p:sp>
        <p:nvSpPr>
          <p:cNvPr id="52" name="TextBox 51">
            <a:extLst>
              <a:ext uri="{FF2B5EF4-FFF2-40B4-BE49-F238E27FC236}">
                <a16:creationId xmlns:a16="http://schemas.microsoft.com/office/drawing/2014/main" id="{4FFD6833-866E-4F55-B0DC-6EB679C1F1A4}"/>
              </a:ext>
            </a:extLst>
          </p:cNvPr>
          <p:cNvSpPr txBox="1"/>
          <p:nvPr/>
        </p:nvSpPr>
        <p:spPr>
          <a:xfrm flipH="1">
            <a:off x="8183234" y="1719794"/>
            <a:ext cx="696447" cy="461665"/>
          </a:xfrm>
          <a:prstGeom prst="rect">
            <a:avLst/>
          </a:prstGeom>
          <a:noFill/>
        </p:spPr>
        <p:txBody>
          <a:bodyPr wrap="square" rtlCol="0">
            <a:spAutoFit/>
          </a:bodyPr>
          <a:lstStyle/>
          <a:p>
            <a:r>
              <a:rPr lang="fa-IR" sz="2400" dirty="0">
                <a:cs typeface="B Koodak" panose="00000700000000000000" pitchFamily="2" charset="-78"/>
              </a:rPr>
              <a:t>بله</a:t>
            </a:r>
            <a:endParaRPr lang="en-US" sz="2400" dirty="0">
              <a:cs typeface="B Koodak" panose="00000700000000000000" pitchFamily="2" charset="-78"/>
            </a:endParaRPr>
          </a:p>
        </p:txBody>
      </p:sp>
      <p:cxnSp>
        <p:nvCxnSpPr>
          <p:cNvPr id="54" name="Straight Arrow Connector 53">
            <a:extLst>
              <a:ext uri="{FF2B5EF4-FFF2-40B4-BE49-F238E27FC236}">
                <a16:creationId xmlns:a16="http://schemas.microsoft.com/office/drawing/2014/main" id="{72FBBFAE-8B01-4EA2-B741-E3DCCA6DDC3D}"/>
              </a:ext>
            </a:extLst>
          </p:cNvPr>
          <p:cNvCxnSpPr>
            <a:cxnSpLocks/>
            <a:stCxn id="35" idx="3"/>
            <a:endCxn id="38" idx="2"/>
          </p:cNvCxnSpPr>
          <p:nvPr/>
        </p:nvCxnSpPr>
        <p:spPr>
          <a:xfrm flipV="1">
            <a:off x="10919258" y="4638222"/>
            <a:ext cx="470102" cy="126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D5A11CA-E9D4-4116-9F34-7867584B8C4D}"/>
              </a:ext>
            </a:extLst>
          </p:cNvPr>
          <p:cNvSpPr txBox="1"/>
          <p:nvPr/>
        </p:nvSpPr>
        <p:spPr>
          <a:xfrm>
            <a:off x="10779760" y="4126082"/>
            <a:ext cx="609600" cy="369332"/>
          </a:xfrm>
          <a:prstGeom prst="rect">
            <a:avLst/>
          </a:prstGeom>
          <a:noFill/>
        </p:spPr>
        <p:txBody>
          <a:bodyPr wrap="square" rtlCol="0">
            <a:spAutoFit/>
          </a:bodyPr>
          <a:lstStyle/>
          <a:p>
            <a:r>
              <a:rPr lang="fa-IR" sz="1800" dirty="0">
                <a:cs typeface="B Koodak" panose="00000700000000000000" pitchFamily="2" charset="-78"/>
              </a:rPr>
              <a:t>خیر</a:t>
            </a:r>
            <a:endParaRPr lang="en-US" sz="1800" dirty="0">
              <a:cs typeface="B Koodak" panose="00000700000000000000" pitchFamily="2" charset="-78"/>
            </a:endParaRPr>
          </a:p>
        </p:txBody>
      </p:sp>
      <p:cxnSp>
        <p:nvCxnSpPr>
          <p:cNvPr id="61" name="Connector: Curved 60">
            <a:extLst>
              <a:ext uri="{FF2B5EF4-FFF2-40B4-BE49-F238E27FC236}">
                <a16:creationId xmlns:a16="http://schemas.microsoft.com/office/drawing/2014/main" id="{81880556-E360-42A4-84CB-B345A6EAB86A}"/>
              </a:ext>
            </a:extLst>
          </p:cNvPr>
          <p:cNvCxnSpPr>
            <a:cxnSpLocks/>
          </p:cNvCxnSpPr>
          <p:nvPr/>
        </p:nvCxnSpPr>
        <p:spPr>
          <a:xfrm>
            <a:off x="4018644" y="5911066"/>
            <a:ext cx="716194" cy="582869"/>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A655A08-FCEA-4E01-BE1E-06FA2F04E2E5}"/>
              </a:ext>
            </a:extLst>
          </p:cNvPr>
          <p:cNvSpPr/>
          <p:nvPr/>
        </p:nvSpPr>
        <p:spPr>
          <a:xfrm>
            <a:off x="543355" y="5364480"/>
            <a:ext cx="3438241" cy="1124679"/>
          </a:xfrm>
          <a:prstGeom prst="rect">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a-IR" sz="1600" dirty="0">
                <a:solidFill>
                  <a:schemeClr val="tx1"/>
                </a:solidFill>
                <a:cs typeface="B Koodak" panose="00000700000000000000" pitchFamily="2" charset="-78"/>
              </a:rPr>
              <a:t>مراکزخوشه هارا توسط میانگین گیری از تمامی ویژگی های اعضای یک خوشه بروز رسانی میکنیم.</a:t>
            </a:r>
            <a:endParaRPr lang="en-US" sz="1600" dirty="0">
              <a:solidFill>
                <a:schemeClr val="tx1"/>
              </a:solidFill>
              <a:cs typeface="B Koodak" panose="00000700000000000000" pitchFamily="2" charset="-78"/>
            </a:endParaRPr>
          </a:p>
          <a:p>
            <a:pPr algn="ctr"/>
            <a:endParaRPr lang="en-US" sz="1600" dirty="0">
              <a:solidFill>
                <a:schemeClr val="tx1"/>
              </a:solidFill>
            </a:endParaRPr>
          </a:p>
        </p:txBody>
      </p:sp>
      <p:cxnSp>
        <p:nvCxnSpPr>
          <p:cNvPr id="71" name="Connector: Curved 70">
            <a:extLst>
              <a:ext uri="{FF2B5EF4-FFF2-40B4-BE49-F238E27FC236}">
                <a16:creationId xmlns:a16="http://schemas.microsoft.com/office/drawing/2014/main" id="{87BB1227-B2EF-4421-99DA-AABE232CBCDA}"/>
              </a:ext>
            </a:extLst>
          </p:cNvPr>
          <p:cNvCxnSpPr>
            <a:cxnSpLocks/>
          </p:cNvCxnSpPr>
          <p:nvPr/>
        </p:nvCxnSpPr>
        <p:spPr>
          <a:xfrm>
            <a:off x="4623062" y="2475395"/>
            <a:ext cx="716194" cy="582869"/>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899D067-0BB8-4204-A906-FC43A2250A34}"/>
              </a:ext>
            </a:extLst>
          </p:cNvPr>
          <p:cNvSpPr/>
          <p:nvPr/>
        </p:nvSpPr>
        <p:spPr>
          <a:xfrm>
            <a:off x="742376" y="2005522"/>
            <a:ext cx="3860801" cy="792693"/>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fa-IR" sz="2000" dirty="0">
                <a:solidFill>
                  <a:schemeClr val="tx1"/>
                </a:solidFill>
                <a:cs typeface="B Koodak" panose="00000700000000000000" pitchFamily="2" charset="-78"/>
              </a:rPr>
              <a:t>هریک از مراکز خوشه گویی نماینده ی یک دسته هستند .</a:t>
            </a:r>
            <a:endParaRPr lang="en-US" sz="2000" dirty="0">
              <a:solidFill>
                <a:schemeClr val="tx1"/>
              </a:solidFill>
              <a:cs typeface="B Koodak" panose="00000700000000000000" pitchFamily="2" charset="-78"/>
            </a:endParaRPr>
          </a:p>
        </p:txBody>
      </p:sp>
      <p:sp>
        <p:nvSpPr>
          <p:cNvPr id="3" name="Slide Number Placeholder 2"/>
          <p:cNvSpPr>
            <a:spLocks noGrp="1"/>
          </p:cNvSpPr>
          <p:nvPr>
            <p:ph type="sldNum" idx="12"/>
          </p:nvPr>
        </p:nvSpPr>
        <p:spPr/>
        <p:txBody>
          <a:bodyPr/>
          <a:lstStyle/>
          <a:p>
            <a:fld id="{BCBEDDC4-EEE4-4C12-8038-44A55B1CF220}" type="slidenum">
              <a:rPr lang="en-US" smtClean="0"/>
              <a:t>27</a:t>
            </a:fld>
            <a:endParaRPr lang="en-US" dirty="0"/>
          </a:p>
        </p:txBody>
      </p:sp>
    </p:spTree>
    <p:extLst>
      <p:ext uri="{BB962C8B-B14F-4D97-AF65-F5344CB8AC3E}">
        <p14:creationId xmlns:p14="http://schemas.microsoft.com/office/powerpoint/2010/main" val="6835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7F4D-380F-4F12-BE1E-195A74C43BEE}"/>
              </a:ext>
            </a:extLst>
          </p:cNvPr>
          <p:cNvSpPr>
            <a:spLocks noGrp="1"/>
          </p:cNvSpPr>
          <p:nvPr>
            <p:ph type="title" idx="4294967295"/>
          </p:nvPr>
        </p:nvSpPr>
        <p:spPr>
          <a:xfrm>
            <a:off x="0" y="314325"/>
            <a:ext cx="8828088" cy="519113"/>
          </a:xfrm>
        </p:spPr>
        <p:txBody>
          <a:bodyPr anchor="t"/>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p>
        </p:txBody>
      </p:sp>
      <p:sp>
        <p:nvSpPr>
          <p:cNvPr id="3" name="Text Placeholder 2">
            <a:extLst>
              <a:ext uri="{FF2B5EF4-FFF2-40B4-BE49-F238E27FC236}">
                <a16:creationId xmlns:a16="http://schemas.microsoft.com/office/drawing/2014/main" id="{633B4F70-0409-44DA-AC97-13C486CE88BE}"/>
              </a:ext>
            </a:extLst>
          </p:cNvPr>
          <p:cNvSpPr>
            <a:spLocks noGrp="1"/>
          </p:cNvSpPr>
          <p:nvPr>
            <p:ph type="body" idx="4294967295"/>
          </p:nvPr>
        </p:nvSpPr>
        <p:spPr>
          <a:xfrm>
            <a:off x="2915682" y="754200"/>
            <a:ext cx="9021763" cy="907097"/>
          </a:xfrm>
        </p:spPr>
        <p:txBody>
          <a:bodyPr/>
          <a:lstStyle/>
          <a:p>
            <a:pPr marL="169329" indent="0" algn="r" rtl="1">
              <a:buNone/>
            </a:pPr>
            <a:r>
              <a:rPr lang="fa-IR" sz="2400" dirty="0">
                <a:solidFill>
                  <a:schemeClr val="tx1">
                    <a:lumMod val="90000"/>
                    <a:lumOff val="10000"/>
                  </a:schemeClr>
                </a:solidFill>
                <a:cs typeface="B Koodak" panose="00000700000000000000" pitchFamily="2" charset="-78"/>
              </a:rPr>
              <a:t> در این کد سعی داریم تقسیم بندی یک تصویر را با استفاده از الگوریتم </a:t>
            </a:r>
            <a:r>
              <a:rPr lang="en-US" sz="2400" dirty="0">
                <a:solidFill>
                  <a:schemeClr val="tx1">
                    <a:lumMod val="90000"/>
                    <a:lumOff val="10000"/>
                  </a:schemeClr>
                </a:solidFill>
                <a:cs typeface="B Koodak" panose="00000700000000000000" pitchFamily="2" charset="-78"/>
              </a:rPr>
              <a:t>k-means</a:t>
            </a:r>
            <a:r>
              <a:rPr lang="fa-IR" sz="2400" dirty="0">
                <a:solidFill>
                  <a:schemeClr val="tx1">
                    <a:lumMod val="90000"/>
                    <a:lumOff val="10000"/>
                  </a:schemeClr>
                </a:solidFill>
                <a:cs typeface="B Koodak" panose="00000700000000000000" pitchFamily="2" charset="-78"/>
              </a:rPr>
              <a:t> نشان دهیم : </a:t>
            </a:r>
            <a:endParaRPr lang="en-US" sz="2400" dirty="0">
              <a:solidFill>
                <a:schemeClr val="tx1">
                  <a:lumMod val="90000"/>
                  <a:lumOff val="10000"/>
                </a:schemeClr>
              </a:solidFill>
              <a:cs typeface="B Koodak" panose="00000700000000000000" pitchFamily="2" charset="-78"/>
            </a:endParaRPr>
          </a:p>
        </p:txBody>
      </p:sp>
      <p:pic>
        <p:nvPicPr>
          <p:cNvPr id="8" name="Picture 7">
            <a:extLst>
              <a:ext uri="{FF2B5EF4-FFF2-40B4-BE49-F238E27FC236}">
                <a16:creationId xmlns:a16="http://schemas.microsoft.com/office/drawing/2014/main" id="{F0D3ED22-B1EE-4BA9-BEA8-6E4770620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75" y="2348296"/>
            <a:ext cx="4506798" cy="3608621"/>
          </a:xfrm>
          <a:prstGeom prst="rect">
            <a:avLst/>
          </a:prstGeom>
        </p:spPr>
      </p:pic>
      <p:pic>
        <p:nvPicPr>
          <p:cNvPr id="6" name="Picture 5">
            <a:extLst>
              <a:ext uri="{FF2B5EF4-FFF2-40B4-BE49-F238E27FC236}">
                <a16:creationId xmlns:a16="http://schemas.microsoft.com/office/drawing/2014/main" id="{7F939701-EBAC-48D5-87C9-6336CB4F0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588" y="2348296"/>
            <a:ext cx="6951225" cy="3416338"/>
          </a:xfrm>
          <a:prstGeom prst="rect">
            <a:avLst/>
          </a:prstGeom>
        </p:spPr>
      </p:pic>
      <p:cxnSp>
        <p:nvCxnSpPr>
          <p:cNvPr id="9" name="Connector: Elbow 8">
            <a:extLst>
              <a:ext uri="{FF2B5EF4-FFF2-40B4-BE49-F238E27FC236}">
                <a16:creationId xmlns:a16="http://schemas.microsoft.com/office/drawing/2014/main" id="{8B51D62A-4C7F-41DC-BE2F-F7837AFC851B}"/>
              </a:ext>
            </a:extLst>
          </p:cNvPr>
          <p:cNvCxnSpPr>
            <a:cxnSpLocks/>
            <a:endCxn id="6" idx="2"/>
          </p:cNvCxnSpPr>
          <p:nvPr/>
        </p:nvCxnSpPr>
        <p:spPr>
          <a:xfrm rot="5400000" flipH="1" flipV="1">
            <a:off x="8030510" y="5780845"/>
            <a:ext cx="466901" cy="434481"/>
          </a:xfrm>
          <a:prstGeom prst="bentConnector3">
            <a:avLst>
              <a:gd name="adj1" fmla="val 45648"/>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A63BDD6-34F9-4AC7-B8EB-1E0391FDE213}"/>
              </a:ext>
            </a:extLst>
          </p:cNvPr>
          <p:cNvSpPr/>
          <p:nvPr/>
        </p:nvSpPr>
        <p:spPr>
          <a:xfrm>
            <a:off x="7447280" y="6231535"/>
            <a:ext cx="1148080" cy="5552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lumMod val="90000"/>
                    <a:lumOff val="10000"/>
                  </a:schemeClr>
                </a:solidFill>
                <a:cs typeface="B Koodak" panose="00000700000000000000" pitchFamily="2" charset="-78"/>
              </a:rPr>
              <a:t>متغیر </a:t>
            </a:r>
            <a:r>
              <a:rPr lang="en-US" sz="2000" dirty="0">
                <a:solidFill>
                  <a:schemeClr val="tx1">
                    <a:lumMod val="90000"/>
                    <a:lumOff val="10000"/>
                  </a:schemeClr>
                </a:solidFill>
                <a:cs typeface="B Koodak" panose="00000700000000000000" pitchFamily="2" charset="-78"/>
              </a:rPr>
              <a:t>X</a:t>
            </a:r>
          </a:p>
        </p:txBody>
      </p:sp>
      <p:sp>
        <p:nvSpPr>
          <p:cNvPr id="5" name="Slide Number Placeholder 4"/>
          <p:cNvSpPr>
            <a:spLocks noGrp="1"/>
          </p:cNvSpPr>
          <p:nvPr>
            <p:ph type="sldNum" idx="12"/>
          </p:nvPr>
        </p:nvSpPr>
        <p:spPr/>
        <p:txBody>
          <a:bodyPr/>
          <a:lstStyle/>
          <a:p>
            <a:fld id="{BCBEDDC4-EEE4-4C12-8038-44A55B1CF220}" type="slidenum">
              <a:rPr lang="en-US" smtClean="0"/>
              <a:t>28</a:t>
            </a:fld>
            <a:endParaRPr lang="en-US" dirty="0"/>
          </a:p>
        </p:txBody>
      </p:sp>
    </p:spTree>
    <p:extLst>
      <p:ext uri="{BB962C8B-B14F-4D97-AF65-F5344CB8AC3E}">
        <p14:creationId xmlns:p14="http://schemas.microsoft.com/office/powerpoint/2010/main" val="1187577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C9EE01-D9A1-4E24-9C78-9673C057F657}"/>
              </a:ext>
            </a:extLst>
          </p:cNvPr>
          <p:cNvSpPr txBox="1"/>
          <p:nvPr/>
        </p:nvSpPr>
        <p:spPr>
          <a:xfrm>
            <a:off x="133165" y="239696"/>
            <a:ext cx="6809173" cy="646331"/>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endParaRPr>
          </a:p>
        </p:txBody>
      </p:sp>
      <p:pic>
        <p:nvPicPr>
          <p:cNvPr id="7" name="Picture 6">
            <a:extLst>
              <a:ext uri="{FF2B5EF4-FFF2-40B4-BE49-F238E27FC236}">
                <a16:creationId xmlns:a16="http://schemas.microsoft.com/office/drawing/2014/main" id="{A9E0BC36-2B24-4949-A293-CCBB53BF0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80" y="3974699"/>
            <a:ext cx="5540220" cy="2519236"/>
          </a:xfrm>
          <a:prstGeom prst="rect">
            <a:avLst/>
          </a:prstGeom>
        </p:spPr>
      </p:pic>
      <p:sp>
        <p:nvSpPr>
          <p:cNvPr id="9" name="TextBox 8">
            <a:extLst>
              <a:ext uri="{FF2B5EF4-FFF2-40B4-BE49-F238E27FC236}">
                <a16:creationId xmlns:a16="http://schemas.microsoft.com/office/drawing/2014/main" id="{9AF4E555-B748-4A8E-A063-A5134F5A6603}"/>
              </a:ext>
            </a:extLst>
          </p:cNvPr>
          <p:cNvSpPr txBox="1"/>
          <p:nvPr/>
        </p:nvSpPr>
        <p:spPr>
          <a:xfrm>
            <a:off x="3613212" y="1597981"/>
            <a:ext cx="8140823" cy="461665"/>
          </a:xfrm>
          <a:prstGeom prst="rect">
            <a:avLst/>
          </a:prstGeom>
          <a:noFill/>
        </p:spPr>
        <p:txBody>
          <a:bodyPr wrap="square" rtlCol="0">
            <a:spAutoFit/>
          </a:bodyPr>
          <a:lstStyle/>
          <a:p>
            <a:pPr algn="r" rtl="1"/>
            <a:r>
              <a:rPr lang="fa-IR" sz="2400" dirty="0">
                <a:solidFill>
                  <a:schemeClr val="tx1">
                    <a:lumMod val="90000"/>
                    <a:lumOff val="10000"/>
                  </a:schemeClr>
                </a:solidFill>
                <a:cs typeface="B Koodak" panose="00000700000000000000" pitchFamily="2" charset="-78"/>
              </a:rPr>
              <a:t>حال باید مراکز خوشه هارا را به شکل رندوم از داده های ورودی بدست آوریم .</a:t>
            </a:r>
            <a:endParaRPr lang="en-US" sz="2400" dirty="0">
              <a:solidFill>
                <a:schemeClr val="tx1">
                  <a:lumMod val="90000"/>
                  <a:lumOff val="10000"/>
                </a:schemeClr>
              </a:solidFill>
              <a:cs typeface="B Koodak" panose="00000700000000000000" pitchFamily="2" charset="-78"/>
            </a:endParaRPr>
          </a:p>
        </p:txBody>
      </p:sp>
      <p:pic>
        <p:nvPicPr>
          <p:cNvPr id="3" name="Picture 2">
            <a:extLst>
              <a:ext uri="{FF2B5EF4-FFF2-40B4-BE49-F238E27FC236}">
                <a16:creationId xmlns:a16="http://schemas.microsoft.com/office/drawing/2014/main" id="{A6C53BD0-D674-4722-8D5B-2BAF28F2D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59" y="2383655"/>
            <a:ext cx="4396157" cy="1233069"/>
          </a:xfrm>
          <a:prstGeom prst="rect">
            <a:avLst/>
          </a:prstGeom>
        </p:spPr>
      </p:pic>
      <p:pic>
        <p:nvPicPr>
          <p:cNvPr id="8" name="Picture 7">
            <a:extLst>
              <a:ext uri="{FF2B5EF4-FFF2-40B4-BE49-F238E27FC236}">
                <a16:creationId xmlns:a16="http://schemas.microsoft.com/office/drawing/2014/main" id="{B15E7AF5-EEFF-4B5F-AC87-A1F3ABD64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079" y="2417620"/>
            <a:ext cx="2820430" cy="1199104"/>
          </a:xfrm>
          <a:prstGeom prst="rect">
            <a:avLst/>
          </a:prstGeom>
        </p:spPr>
      </p:pic>
      <p:pic>
        <p:nvPicPr>
          <p:cNvPr id="11" name="Picture 10">
            <a:extLst>
              <a:ext uri="{FF2B5EF4-FFF2-40B4-BE49-F238E27FC236}">
                <a16:creationId xmlns:a16="http://schemas.microsoft.com/office/drawing/2014/main" id="{C539D001-25B3-4D21-B739-240833A73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7975" y="4454287"/>
            <a:ext cx="3131127" cy="1560059"/>
          </a:xfrm>
          <a:prstGeom prst="rect">
            <a:avLst/>
          </a:prstGeom>
        </p:spPr>
      </p:pic>
      <p:cxnSp>
        <p:nvCxnSpPr>
          <p:cNvPr id="6" name="Connector: Elbow 5">
            <a:extLst>
              <a:ext uri="{FF2B5EF4-FFF2-40B4-BE49-F238E27FC236}">
                <a16:creationId xmlns:a16="http://schemas.microsoft.com/office/drawing/2014/main" id="{020F4BF0-04D4-4449-9BF4-86F8C1800BB8}"/>
              </a:ext>
            </a:extLst>
          </p:cNvPr>
          <p:cNvCxnSpPr>
            <a:cxnSpLocks/>
          </p:cNvCxnSpPr>
          <p:nvPr/>
        </p:nvCxnSpPr>
        <p:spPr>
          <a:xfrm rot="16200000" flipH="1">
            <a:off x="2259543" y="1855263"/>
            <a:ext cx="662519" cy="48767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B780C10-5832-4A16-A1EA-1E61D46F75A0}"/>
              </a:ext>
            </a:extLst>
          </p:cNvPr>
          <p:cNvSpPr/>
          <p:nvPr/>
        </p:nvSpPr>
        <p:spPr>
          <a:xfrm>
            <a:off x="1772923" y="1201600"/>
            <a:ext cx="1148080" cy="5552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lumMod val="90000"/>
                    <a:lumOff val="10000"/>
                  </a:schemeClr>
                </a:solidFill>
                <a:cs typeface="B Koodak" panose="00000700000000000000" pitchFamily="2" charset="-78"/>
              </a:rPr>
              <a:t>متغیر </a:t>
            </a:r>
            <a:r>
              <a:rPr lang="en-US" sz="2000" dirty="0">
                <a:solidFill>
                  <a:schemeClr val="tx1">
                    <a:lumMod val="90000"/>
                    <a:lumOff val="10000"/>
                  </a:schemeClr>
                </a:solidFill>
                <a:cs typeface="B Koodak" panose="00000700000000000000" pitchFamily="2" charset="-78"/>
              </a:rPr>
              <a:t>M</a:t>
            </a:r>
          </a:p>
        </p:txBody>
      </p:sp>
      <p:sp>
        <p:nvSpPr>
          <p:cNvPr id="15" name="Rectangle: Rounded Corners 14">
            <a:extLst>
              <a:ext uri="{FF2B5EF4-FFF2-40B4-BE49-F238E27FC236}">
                <a16:creationId xmlns:a16="http://schemas.microsoft.com/office/drawing/2014/main" id="{7137E325-4B1D-428E-8A2B-1C85F92555E3}"/>
              </a:ext>
            </a:extLst>
          </p:cNvPr>
          <p:cNvSpPr/>
          <p:nvPr/>
        </p:nvSpPr>
        <p:spPr>
          <a:xfrm>
            <a:off x="10295881" y="2430362"/>
            <a:ext cx="1148080" cy="646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000" dirty="0">
                <a:solidFill>
                  <a:schemeClr val="tx1">
                    <a:lumMod val="90000"/>
                    <a:lumOff val="10000"/>
                  </a:schemeClr>
                </a:solidFill>
                <a:cs typeface="B Koodak" panose="00000700000000000000" pitchFamily="2" charset="-78"/>
              </a:rPr>
              <a:t>متغیر </a:t>
            </a:r>
            <a:r>
              <a:rPr lang="en-US" sz="2000" dirty="0">
                <a:solidFill>
                  <a:schemeClr val="tx1">
                    <a:lumMod val="90000"/>
                    <a:lumOff val="10000"/>
                  </a:schemeClr>
                </a:solidFill>
                <a:cs typeface="B Koodak" panose="00000700000000000000" pitchFamily="2" charset="-78"/>
              </a:rPr>
              <a:t>mm</a:t>
            </a:r>
          </a:p>
        </p:txBody>
      </p:sp>
      <p:cxnSp>
        <p:nvCxnSpPr>
          <p:cNvPr id="17" name="Connector: Elbow 16">
            <a:extLst>
              <a:ext uri="{FF2B5EF4-FFF2-40B4-BE49-F238E27FC236}">
                <a16:creationId xmlns:a16="http://schemas.microsoft.com/office/drawing/2014/main" id="{2E1608B0-75AE-4CAC-ACFA-7C21B0F52D56}"/>
              </a:ext>
            </a:extLst>
          </p:cNvPr>
          <p:cNvCxnSpPr>
            <a:cxnSpLocks/>
            <a:stCxn id="15" idx="1"/>
            <a:endCxn id="3" idx="3"/>
          </p:cNvCxnSpPr>
          <p:nvPr/>
        </p:nvCxnSpPr>
        <p:spPr>
          <a:xfrm rot="10800000" flipV="1">
            <a:off x="9140417" y="2753540"/>
            <a:ext cx="1155465" cy="24665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BCBEDDC4-EEE4-4C12-8038-44A55B1CF220}" type="slidenum">
              <a:rPr lang="en-US" smtClean="0"/>
              <a:t>29</a:t>
            </a:fld>
            <a:endParaRPr lang="en-US" dirty="0"/>
          </a:p>
        </p:txBody>
      </p:sp>
    </p:spTree>
    <p:extLst>
      <p:ext uri="{BB962C8B-B14F-4D97-AF65-F5344CB8AC3E}">
        <p14:creationId xmlns:p14="http://schemas.microsoft.com/office/powerpoint/2010/main" val="218455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9583990" y="340980"/>
            <a:ext cx="2353455" cy="584775"/>
          </a:xfrm>
          <a:prstGeom prst="rect">
            <a:avLst/>
          </a:prstGeom>
          <a:noFill/>
        </p:spPr>
        <p:txBody>
          <a:bodyPr wrap="square" rtlCol="0">
            <a:spAutoFit/>
          </a:bodyPr>
          <a:lstStyle/>
          <a:p>
            <a:pPr algn="ctr"/>
            <a:r>
              <a:rPr lang="fa-IR" sz="3200" dirty="0">
                <a:solidFill>
                  <a:schemeClr val="bg1"/>
                </a:solidFill>
                <a:cs typeface="B Koodak" panose="00000700000000000000" pitchFamily="2" charset="-78"/>
              </a:rPr>
              <a:t>فهرست مطالب:</a:t>
            </a:r>
            <a:endParaRPr lang="en-US" sz="3200" dirty="0">
              <a:solidFill>
                <a:schemeClr val="bg1"/>
              </a:solidFill>
              <a:cs typeface="B Koodak" panose="00000700000000000000" pitchFamily="2" charset="-78"/>
            </a:endParaRPr>
          </a:p>
        </p:txBody>
      </p:sp>
      <p:sp>
        <p:nvSpPr>
          <p:cNvPr id="5" name="Slide Number Placeholder 4"/>
          <p:cNvSpPr>
            <a:spLocks noGrp="1"/>
          </p:cNvSpPr>
          <p:nvPr>
            <p:ph type="sldNum" idx="12"/>
          </p:nvPr>
        </p:nvSpPr>
        <p:spPr/>
        <p:txBody>
          <a:bodyPr/>
          <a:lstStyle/>
          <a:p>
            <a:fld id="{BCBEDDC4-EEE4-4C12-8038-44A55B1CF220}" type="slidenum">
              <a:rPr lang="en-US" smtClean="0"/>
              <a:t>3</a:t>
            </a:fld>
            <a:endParaRPr lang="en-US" dirty="0"/>
          </a:p>
        </p:txBody>
      </p:sp>
      <p:sp>
        <p:nvSpPr>
          <p:cNvPr id="6" name="Rectangle 5"/>
          <p:cNvSpPr/>
          <p:nvPr/>
        </p:nvSpPr>
        <p:spPr>
          <a:xfrm>
            <a:off x="8166546" y="1063133"/>
            <a:ext cx="3405099" cy="4893647"/>
          </a:xfrm>
          <a:prstGeom prst="rect">
            <a:avLst/>
          </a:prstGeom>
        </p:spPr>
        <p:txBody>
          <a:bodyPr wrap="none">
            <a:spAutoFit/>
          </a:bodyPr>
          <a:lstStyle/>
          <a:p>
            <a:pPr algn="r" rtl="1"/>
            <a:r>
              <a:rPr lang="fa-IR" sz="2400" dirty="0">
                <a:cs typeface="B Koodak" panose="00000700000000000000" pitchFamily="2" charset="-78"/>
              </a:rPr>
              <a:t>1) رده بندی چیست؟</a:t>
            </a:r>
            <a:endParaRPr lang="en-US" sz="2400" dirty="0">
              <a:cs typeface="B Koodak" panose="00000700000000000000" pitchFamily="2" charset="-78"/>
            </a:endParaRPr>
          </a:p>
          <a:p>
            <a:pPr algn="r" rtl="1"/>
            <a:r>
              <a:rPr lang="fa-IR" sz="2400" dirty="0">
                <a:cs typeface="B Koodak" panose="00000700000000000000" pitchFamily="2" charset="-78"/>
              </a:rPr>
              <a:t>2) کابرد های </a:t>
            </a:r>
            <a:r>
              <a:rPr lang="en-US" sz="2400" dirty="0">
                <a:cs typeface="B Koodak" panose="00000700000000000000" pitchFamily="2" charset="-78"/>
              </a:rPr>
              <a:t>classification</a:t>
            </a:r>
            <a:endParaRPr lang="fa-IR" sz="2400" dirty="0">
              <a:cs typeface="B Koodak" panose="00000700000000000000" pitchFamily="2" charset="-78"/>
            </a:endParaRPr>
          </a:p>
          <a:p>
            <a:pPr algn="r" rtl="1"/>
            <a:r>
              <a:rPr lang="fa-IR" sz="2400" dirty="0">
                <a:cs typeface="B Koodak" panose="00000700000000000000" pitchFamily="2" charset="-78"/>
              </a:rPr>
              <a:t>3) گام های رده بندی</a:t>
            </a:r>
          </a:p>
          <a:p>
            <a:pPr algn="r" rtl="1"/>
            <a:r>
              <a:rPr lang="fa-IR" sz="2400" dirty="0">
                <a:cs typeface="B Koodak" panose="00000700000000000000" pitchFamily="2" charset="-78"/>
              </a:rPr>
              <a:t>4) الگوریتم </a:t>
            </a:r>
            <a:r>
              <a:rPr lang="en-US" sz="2400" dirty="0">
                <a:cs typeface="B Koodak" panose="00000700000000000000" pitchFamily="2" charset="-78"/>
              </a:rPr>
              <a:t>K-NN</a:t>
            </a:r>
            <a:endParaRPr lang="fa-IR" sz="2400" dirty="0">
              <a:cs typeface="B Koodak" panose="00000700000000000000" pitchFamily="2" charset="-78"/>
            </a:endParaRPr>
          </a:p>
          <a:p>
            <a:pPr algn="r" rtl="1"/>
            <a:r>
              <a:rPr lang="fa-IR" sz="2400" dirty="0">
                <a:cs typeface="B Koodak" panose="00000700000000000000" pitchFamily="2" charset="-78"/>
              </a:rPr>
              <a:t>5) الگوریتم </a:t>
            </a:r>
            <a:r>
              <a:rPr lang="en-US" sz="2400" dirty="0">
                <a:cs typeface="B Koodak" panose="00000700000000000000" pitchFamily="2" charset="-78"/>
              </a:rPr>
              <a:t>K-means</a:t>
            </a:r>
            <a:endParaRPr lang="fa-IR" sz="2400" dirty="0">
              <a:cs typeface="B Koodak" panose="00000700000000000000" pitchFamily="2" charset="-78"/>
            </a:endParaRPr>
          </a:p>
          <a:p>
            <a:pPr algn="r" rtl="1"/>
            <a:r>
              <a:rPr lang="fa-IR" sz="2400" dirty="0">
                <a:cs typeface="B Koodak" panose="00000700000000000000" pitchFamily="2" charset="-78"/>
              </a:rPr>
              <a:t>6) مشکلات روش خوشه بندی</a:t>
            </a:r>
          </a:p>
          <a:p>
            <a:pPr algn="r"/>
            <a:r>
              <a:rPr lang="fa-IR" sz="2400" dirty="0">
                <a:cs typeface="B Koodak" panose="00000700000000000000" pitchFamily="2" charset="-78"/>
              </a:rPr>
              <a:t>7) تشخیص الگو</a:t>
            </a:r>
          </a:p>
          <a:p>
            <a:pPr algn="r"/>
            <a:r>
              <a:rPr lang="fa-IR" sz="2400" dirty="0">
                <a:cs typeface="B Koodak" panose="00000700000000000000" pitchFamily="2" charset="-78"/>
              </a:rPr>
              <a:t>8) استخراج ویژگی شکل</a:t>
            </a:r>
          </a:p>
          <a:p>
            <a:pPr algn="r"/>
            <a:r>
              <a:rPr lang="fa-IR" sz="2400" dirty="0">
                <a:cs typeface="B Koodak" panose="00000700000000000000" pitchFamily="2" charset="-78"/>
              </a:rPr>
              <a:t>9) الگوها و کلاس الگوها</a:t>
            </a:r>
          </a:p>
          <a:p>
            <a:pPr algn="r"/>
            <a:r>
              <a:rPr lang="fa-IR" sz="2400" dirty="0">
                <a:cs typeface="B Koodak" panose="00000700000000000000" pitchFamily="2" charset="-78"/>
              </a:rPr>
              <a:t>10) ویژگیهای تصویر</a:t>
            </a:r>
          </a:p>
          <a:p>
            <a:pPr algn="r"/>
            <a:r>
              <a:rPr lang="fa-IR" sz="2400" dirty="0">
                <a:cs typeface="B Koodak" panose="00000700000000000000" pitchFamily="2" charset="-78"/>
              </a:rPr>
              <a:t>11) آشکارساز لبه</a:t>
            </a:r>
          </a:p>
          <a:p>
            <a:pPr algn="r"/>
            <a:r>
              <a:rPr lang="fa-IR" sz="2400" dirty="0">
                <a:cs typeface="B Koodak" panose="00000700000000000000" pitchFamily="2" charset="-78"/>
              </a:rPr>
              <a:t>12) مشتق اول و دوم</a:t>
            </a:r>
          </a:p>
          <a:p>
            <a:pPr algn="r"/>
            <a:r>
              <a:rPr lang="fa-IR" sz="2400" dirty="0">
                <a:cs typeface="B Koodak" panose="00000700000000000000" pitchFamily="2" charset="-78"/>
              </a:rPr>
              <a:t>13) عملگرهای آشکارسازی لبه</a:t>
            </a:r>
          </a:p>
        </p:txBody>
      </p:sp>
      <p:sp>
        <p:nvSpPr>
          <p:cNvPr id="8" name="Rectangle 7"/>
          <p:cNvSpPr/>
          <p:nvPr/>
        </p:nvSpPr>
        <p:spPr>
          <a:xfrm>
            <a:off x="-809897" y="1063134"/>
            <a:ext cx="6096000" cy="4524315"/>
          </a:xfrm>
          <a:prstGeom prst="rect">
            <a:avLst/>
          </a:prstGeom>
        </p:spPr>
        <p:txBody>
          <a:bodyPr>
            <a:spAutoFit/>
          </a:bodyPr>
          <a:lstStyle/>
          <a:p>
            <a:pPr lvl="0" algn="r"/>
            <a:r>
              <a:rPr lang="fa-IR" sz="2400" dirty="0">
                <a:cs typeface="B Koodak" panose="00000700000000000000" pitchFamily="2" charset="-78"/>
              </a:rPr>
              <a:t>14) مقدمه ای بر شبکه ی عصبی</a:t>
            </a:r>
          </a:p>
          <a:p>
            <a:pPr lvl="0" algn="r"/>
            <a:r>
              <a:rPr lang="fa-IR" sz="2400" dirty="0">
                <a:cs typeface="B Koodak" panose="00000700000000000000" pitchFamily="2" charset="-78"/>
              </a:rPr>
              <a:t>15) شبکه ی عصبی</a:t>
            </a:r>
          </a:p>
          <a:p>
            <a:pPr lvl="0" algn="r"/>
            <a:r>
              <a:rPr lang="fa-IR" sz="2400" dirty="0">
                <a:cs typeface="B Koodak" panose="00000700000000000000" pitchFamily="2" charset="-78"/>
              </a:rPr>
              <a:t>16) پیاده سازی یك شبکه ی عصبی</a:t>
            </a:r>
          </a:p>
          <a:p>
            <a:pPr lvl="0" algn="r"/>
            <a:r>
              <a:rPr lang="fa-IR" sz="2400" dirty="0">
                <a:cs typeface="B Koodak" panose="00000700000000000000" pitchFamily="2" charset="-78"/>
              </a:rPr>
              <a:t>17) تشخیص اشکال هندسی </a:t>
            </a:r>
          </a:p>
          <a:p>
            <a:pPr lvl="0" algn="r"/>
            <a:r>
              <a:rPr lang="fa-IR" sz="2400" dirty="0">
                <a:cs typeface="B Koodak" panose="00000700000000000000" pitchFamily="2" charset="-78"/>
              </a:rPr>
              <a:t>18) خلاصه ی مدل پیشنهادی</a:t>
            </a:r>
          </a:p>
          <a:p>
            <a:pPr lvl="0" algn="r"/>
            <a:r>
              <a:rPr lang="fa-IR" sz="2400" dirty="0">
                <a:cs typeface="B Koodak" panose="00000700000000000000" pitchFamily="2" charset="-78"/>
              </a:rPr>
              <a:t>19) مفاهیم پایه تحلیل احساسات</a:t>
            </a:r>
          </a:p>
          <a:p>
            <a:pPr lvl="0" algn="r"/>
            <a:r>
              <a:rPr lang="fa-IR" sz="2400" dirty="0">
                <a:cs typeface="B Koodak" panose="00000700000000000000" pitchFamily="2" charset="-78"/>
              </a:rPr>
              <a:t>20) الگوریتم های مطرح در یادگیری ماشین</a:t>
            </a:r>
          </a:p>
          <a:p>
            <a:pPr lvl="0" algn="r"/>
            <a:r>
              <a:rPr lang="en-US" sz="2400" dirty="0">
                <a:cs typeface="B Koodak" panose="00000700000000000000" pitchFamily="2" charset="-78"/>
              </a:rPr>
              <a:t>Decision tree</a:t>
            </a:r>
            <a:r>
              <a:rPr lang="fa-IR" sz="2400" dirty="0">
                <a:cs typeface="B Koodak" panose="00000700000000000000" pitchFamily="2" charset="-78"/>
              </a:rPr>
              <a:t>        درخت تصمیم  </a:t>
            </a:r>
            <a:endParaRPr lang="en-US" sz="2400" dirty="0">
              <a:cs typeface="B Koodak" panose="00000700000000000000" pitchFamily="2" charset="-78"/>
            </a:endParaRPr>
          </a:p>
          <a:p>
            <a:pPr lvl="0" algn="r"/>
            <a:r>
              <a:rPr lang="en-US" sz="2400" dirty="0">
                <a:cs typeface="B Koodak" panose="00000700000000000000" pitchFamily="2" charset="-78"/>
              </a:rPr>
              <a:t>SVM</a:t>
            </a:r>
            <a:r>
              <a:rPr lang="fa-IR" sz="2400" dirty="0">
                <a:cs typeface="B Koodak" panose="00000700000000000000" pitchFamily="2" charset="-78"/>
              </a:rPr>
              <a:t>        ماشین بردار پشتیبان   </a:t>
            </a:r>
            <a:endParaRPr lang="en-US" sz="2400" dirty="0">
              <a:cs typeface="B Koodak" panose="00000700000000000000" pitchFamily="2" charset="-78"/>
            </a:endParaRPr>
          </a:p>
          <a:p>
            <a:pPr lvl="0" algn="r"/>
            <a:r>
              <a:rPr lang="fa-IR" sz="2400" dirty="0">
                <a:cs typeface="B Koodak" panose="00000700000000000000" pitchFamily="2" charset="-78"/>
              </a:rPr>
              <a:t>21) کاربردهای تحلیل احساسات</a:t>
            </a:r>
          </a:p>
          <a:p>
            <a:pPr lvl="0" algn="r"/>
            <a:r>
              <a:rPr lang="fa-IR" sz="2400" dirty="0">
                <a:cs typeface="B Koodak" panose="00000700000000000000" pitchFamily="2" charset="-78"/>
              </a:rPr>
              <a:t>22) استخراج ویژگی ها</a:t>
            </a:r>
          </a:p>
          <a:p>
            <a:pPr lvl="0" algn="r"/>
            <a:r>
              <a:rPr lang="fa-IR" sz="2400" dirty="0">
                <a:cs typeface="B Koodak" panose="00000700000000000000" pitchFamily="2" charset="-78"/>
              </a:rPr>
              <a:t>23) نتایج حاصل از اجرای الگوریتم ها</a:t>
            </a:r>
            <a:endParaRPr lang="en-US" sz="2400" dirty="0">
              <a:cs typeface="B Koodak" panose="00000700000000000000" pitchFamily="2" charset="-78"/>
            </a:endParaRPr>
          </a:p>
        </p:txBody>
      </p:sp>
    </p:spTree>
    <p:extLst>
      <p:ext uri="{BB962C8B-B14F-4D97-AF65-F5344CB8AC3E}">
        <p14:creationId xmlns:p14="http://schemas.microsoft.com/office/powerpoint/2010/main" val="3936593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F339A-4260-4E04-889E-4B5024814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60" y="3114816"/>
            <a:ext cx="5337293" cy="2669686"/>
          </a:xfrm>
          <a:prstGeom prst="rect">
            <a:avLst/>
          </a:prstGeom>
        </p:spPr>
      </p:pic>
      <p:sp>
        <p:nvSpPr>
          <p:cNvPr id="5" name="TextBox 4">
            <a:extLst>
              <a:ext uri="{FF2B5EF4-FFF2-40B4-BE49-F238E27FC236}">
                <a16:creationId xmlns:a16="http://schemas.microsoft.com/office/drawing/2014/main" id="{81A375F6-6163-41F0-910F-F98160A4982A}"/>
              </a:ext>
            </a:extLst>
          </p:cNvPr>
          <p:cNvSpPr txBox="1"/>
          <p:nvPr/>
        </p:nvSpPr>
        <p:spPr>
          <a:xfrm>
            <a:off x="142042" y="239697"/>
            <a:ext cx="6915706" cy="646331"/>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endParaRPr>
          </a:p>
        </p:txBody>
      </p:sp>
      <p:sp>
        <p:nvSpPr>
          <p:cNvPr id="7" name="TextBox 6">
            <a:extLst>
              <a:ext uri="{FF2B5EF4-FFF2-40B4-BE49-F238E27FC236}">
                <a16:creationId xmlns:a16="http://schemas.microsoft.com/office/drawing/2014/main" id="{13C2328E-1E55-4711-9422-4A5D956947B5}"/>
              </a:ext>
            </a:extLst>
          </p:cNvPr>
          <p:cNvSpPr txBox="1"/>
          <p:nvPr/>
        </p:nvSpPr>
        <p:spPr>
          <a:xfrm>
            <a:off x="6174570" y="1577344"/>
            <a:ext cx="5604769" cy="830997"/>
          </a:xfrm>
          <a:prstGeom prst="rect">
            <a:avLst/>
          </a:prstGeom>
          <a:noFill/>
        </p:spPr>
        <p:txBody>
          <a:bodyPr wrap="square" rtlCol="0">
            <a:spAutoFit/>
          </a:bodyPr>
          <a:lstStyle/>
          <a:p>
            <a:pPr algn="r" rtl="1"/>
            <a:r>
              <a:rPr lang="fa-IR" sz="2400" dirty="0">
                <a:solidFill>
                  <a:schemeClr val="bg1"/>
                </a:solidFill>
                <a:cs typeface="B Koodak" panose="00000700000000000000" pitchFamily="2" charset="-78"/>
              </a:rPr>
              <a:t>ماتریس </a:t>
            </a:r>
            <a:r>
              <a:rPr lang="en-US" sz="2400" dirty="0">
                <a:solidFill>
                  <a:schemeClr val="bg1"/>
                </a:solidFill>
                <a:cs typeface="B Koodak" panose="00000700000000000000" pitchFamily="2" charset="-78"/>
              </a:rPr>
              <a:t> x </a:t>
            </a:r>
            <a:r>
              <a:rPr lang="fa-IR" sz="2400" dirty="0">
                <a:solidFill>
                  <a:schemeClr val="bg1"/>
                </a:solidFill>
                <a:cs typeface="B Koodak" panose="00000700000000000000" pitchFamily="2" charset="-78"/>
              </a:rPr>
              <a:t> را سه بعدی میکنیم تا در بعد سوم شماره کلاس هارا بنویسیم . </a:t>
            </a:r>
            <a:endParaRPr lang="en-US" sz="2400" dirty="0">
              <a:solidFill>
                <a:schemeClr val="bg1"/>
              </a:solidFill>
              <a:cs typeface="B Koodak" panose="00000700000000000000" pitchFamily="2" charset="-78"/>
            </a:endParaRPr>
          </a:p>
        </p:txBody>
      </p:sp>
      <p:pic>
        <p:nvPicPr>
          <p:cNvPr id="6" name="Picture 5">
            <a:extLst>
              <a:ext uri="{FF2B5EF4-FFF2-40B4-BE49-F238E27FC236}">
                <a16:creationId xmlns:a16="http://schemas.microsoft.com/office/drawing/2014/main" id="{D7FA5AA8-2DFC-4CB9-BAA2-1EF81CFEF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70" y="3058675"/>
            <a:ext cx="4896901" cy="2522525"/>
          </a:xfrm>
          <a:prstGeom prst="rect">
            <a:avLst/>
          </a:prstGeom>
        </p:spPr>
      </p:pic>
      <p:sp>
        <p:nvSpPr>
          <p:cNvPr id="3" name="Slide Number Placeholder 2"/>
          <p:cNvSpPr>
            <a:spLocks noGrp="1"/>
          </p:cNvSpPr>
          <p:nvPr>
            <p:ph type="sldNum" idx="12"/>
          </p:nvPr>
        </p:nvSpPr>
        <p:spPr/>
        <p:txBody>
          <a:bodyPr/>
          <a:lstStyle/>
          <a:p>
            <a:fld id="{BCBEDDC4-EEE4-4C12-8038-44A55B1CF220}" type="slidenum">
              <a:rPr lang="en-US" smtClean="0"/>
              <a:t>30</a:t>
            </a:fld>
            <a:endParaRPr lang="en-US" dirty="0"/>
          </a:p>
        </p:txBody>
      </p:sp>
      <p:sp>
        <p:nvSpPr>
          <p:cNvPr id="8" name="Rectangle 7">
            <a:extLst>
              <a:ext uri="{FF2B5EF4-FFF2-40B4-BE49-F238E27FC236}">
                <a16:creationId xmlns:a16="http://schemas.microsoft.com/office/drawing/2014/main" id="{79AC539F-E5E2-4B94-89B7-2683E349BE1A}"/>
              </a:ext>
            </a:extLst>
          </p:cNvPr>
          <p:cNvSpPr/>
          <p:nvPr/>
        </p:nvSpPr>
        <p:spPr>
          <a:xfrm>
            <a:off x="7920511" y="1762008"/>
            <a:ext cx="1056443" cy="461665"/>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800" dirty="0"/>
              <a:t>ز</a:t>
            </a:r>
            <a:r>
              <a:rPr lang="en-US" sz="1800" dirty="0">
                <a:solidFill>
                  <a:schemeClr val="accent5"/>
                </a:solidFill>
              </a:rPr>
              <a:t>temp</a:t>
            </a:r>
          </a:p>
        </p:txBody>
      </p:sp>
      <p:cxnSp>
        <p:nvCxnSpPr>
          <p:cNvPr id="9" name="Connector: Elbow 8">
            <a:extLst>
              <a:ext uri="{FF2B5EF4-FFF2-40B4-BE49-F238E27FC236}">
                <a16:creationId xmlns:a16="http://schemas.microsoft.com/office/drawing/2014/main" id="{58247FB2-3086-47AC-848D-A5333F1DFBA7}"/>
              </a:ext>
            </a:extLst>
          </p:cNvPr>
          <p:cNvCxnSpPr>
            <a:cxnSpLocks/>
          </p:cNvCxnSpPr>
          <p:nvPr/>
        </p:nvCxnSpPr>
        <p:spPr>
          <a:xfrm rot="5400000">
            <a:off x="8000060" y="2514174"/>
            <a:ext cx="835001" cy="25400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26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4000">
              <a:schemeClr val="lt2"/>
            </a:gs>
            <a:gs pos="50000">
              <a:schemeClr val="lt1"/>
            </a:gs>
            <a:gs pos="100000">
              <a:schemeClr val="lt1"/>
            </a:gs>
          </a:gsLst>
          <a:lin ang="1680027"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ADDB1-2F57-4FD7-811D-3D8C956019AB}"/>
              </a:ext>
            </a:extLst>
          </p:cNvPr>
          <p:cNvSpPr txBox="1"/>
          <p:nvPr/>
        </p:nvSpPr>
        <p:spPr>
          <a:xfrm>
            <a:off x="186431" y="177553"/>
            <a:ext cx="6640497" cy="646331"/>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cs typeface="B Koodak" panose="00000700000000000000" pitchFamily="2" charset="-78"/>
            </a:endParaRPr>
          </a:p>
        </p:txBody>
      </p:sp>
      <p:pic>
        <p:nvPicPr>
          <p:cNvPr id="5" name="Picture 4">
            <a:extLst>
              <a:ext uri="{FF2B5EF4-FFF2-40B4-BE49-F238E27FC236}">
                <a16:creationId xmlns:a16="http://schemas.microsoft.com/office/drawing/2014/main" id="{CF68EAE3-5736-4F4A-A002-B9B385328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1114"/>
            <a:ext cx="6492803" cy="3039107"/>
          </a:xfrm>
          <a:prstGeom prst="rect">
            <a:avLst/>
          </a:prstGeom>
        </p:spPr>
      </p:pic>
      <p:sp>
        <p:nvSpPr>
          <p:cNvPr id="6" name="TextBox 5">
            <a:extLst>
              <a:ext uri="{FF2B5EF4-FFF2-40B4-BE49-F238E27FC236}">
                <a16:creationId xmlns:a16="http://schemas.microsoft.com/office/drawing/2014/main" id="{2C0EFAA3-5240-445B-8C3D-312147CEC29F}"/>
              </a:ext>
            </a:extLst>
          </p:cNvPr>
          <p:cNvSpPr txBox="1"/>
          <p:nvPr/>
        </p:nvSpPr>
        <p:spPr>
          <a:xfrm>
            <a:off x="7088686" y="823884"/>
            <a:ext cx="4740676" cy="3046988"/>
          </a:xfrm>
          <a:prstGeom prst="rect">
            <a:avLst/>
          </a:prstGeom>
          <a:noFill/>
        </p:spPr>
        <p:txBody>
          <a:bodyPr wrap="square" rtlCol="0">
            <a:spAutoFit/>
          </a:bodyPr>
          <a:lstStyle/>
          <a:p>
            <a:pPr algn="r" rtl="1"/>
            <a:r>
              <a:rPr lang="fa-IR" sz="2400" dirty="0">
                <a:solidFill>
                  <a:schemeClr val="tx1">
                    <a:lumMod val="90000"/>
                    <a:lumOff val="10000"/>
                  </a:schemeClr>
                </a:solidFill>
                <a:cs typeface="B Koodak" panose="00000700000000000000" pitchFamily="2" charset="-78"/>
              </a:rPr>
              <a:t> در این قسمت سعی میکنیم فاصله ی هر یک از داده هارا تا دو مرکز خوشه به دست آوریم. در اینجا از شیوه فصله اقلیدسی استفاده شده است . </a:t>
            </a:r>
          </a:p>
          <a:p>
            <a:pPr algn="r" rtl="1"/>
            <a:endParaRPr lang="fa-IR" sz="2400" dirty="0">
              <a:solidFill>
                <a:schemeClr val="tx1">
                  <a:lumMod val="90000"/>
                  <a:lumOff val="10000"/>
                </a:schemeClr>
              </a:solidFill>
              <a:cs typeface="B Koodak" panose="00000700000000000000" pitchFamily="2" charset="-78"/>
            </a:endParaRPr>
          </a:p>
          <a:p>
            <a:pPr algn="r" rtl="1"/>
            <a:r>
              <a:rPr lang="fa-IR" sz="2400" dirty="0">
                <a:solidFill>
                  <a:schemeClr val="tx1">
                    <a:lumMod val="90000"/>
                    <a:lumOff val="10000"/>
                  </a:schemeClr>
                </a:solidFill>
                <a:cs typeface="B Koodak" panose="00000700000000000000" pitchFamily="2" charset="-78"/>
              </a:rPr>
              <a:t>سپس توسط تابع </a:t>
            </a:r>
            <a:r>
              <a:rPr lang="en-US" sz="2400" dirty="0">
                <a:solidFill>
                  <a:schemeClr val="tx1">
                    <a:lumMod val="90000"/>
                    <a:lumOff val="10000"/>
                  </a:schemeClr>
                </a:solidFill>
                <a:cs typeface="B Koodak" panose="00000700000000000000" pitchFamily="2" charset="-78"/>
              </a:rPr>
              <a:t>find() </a:t>
            </a:r>
            <a:r>
              <a:rPr lang="fa-IR" sz="2400" dirty="0">
                <a:solidFill>
                  <a:schemeClr val="tx1">
                    <a:lumMod val="90000"/>
                    <a:lumOff val="10000"/>
                  </a:schemeClr>
                </a:solidFill>
                <a:cs typeface="B Koodak" panose="00000700000000000000" pitchFamily="2" charset="-78"/>
              </a:rPr>
              <a:t>  کمترین فاصله را بدست می آوریم .  و در نهایت بعد سوم متغیر</a:t>
            </a:r>
            <a:r>
              <a:rPr lang="en-US" sz="2400" dirty="0">
                <a:solidFill>
                  <a:schemeClr val="tx1">
                    <a:lumMod val="90000"/>
                    <a:lumOff val="10000"/>
                  </a:schemeClr>
                </a:solidFill>
                <a:cs typeface="B Koodak" panose="00000700000000000000" pitchFamily="2" charset="-78"/>
              </a:rPr>
              <a:t> x </a:t>
            </a:r>
            <a:r>
              <a:rPr lang="fa-IR" sz="2400" dirty="0">
                <a:solidFill>
                  <a:schemeClr val="tx1">
                    <a:lumMod val="90000"/>
                    <a:lumOff val="10000"/>
                  </a:schemeClr>
                </a:solidFill>
                <a:cs typeface="B Koodak" panose="00000700000000000000" pitchFamily="2" charset="-78"/>
              </a:rPr>
              <a:t> را با شماره ی کلاس پر میکنیم . </a:t>
            </a:r>
            <a:r>
              <a:rPr lang="en-US" sz="2400" dirty="0">
                <a:solidFill>
                  <a:schemeClr val="tx1">
                    <a:lumMod val="90000"/>
                    <a:lumOff val="10000"/>
                  </a:schemeClr>
                </a:solidFill>
                <a:cs typeface="B Koodak" panose="00000700000000000000" pitchFamily="2" charset="-78"/>
              </a:rPr>
              <a:t> </a:t>
            </a:r>
          </a:p>
        </p:txBody>
      </p:sp>
      <p:pic>
        <p:nvPicPr>
          <p:cNvPr id="7" name="Picture 6">
            <a:extLst>
              <a:ext uri="{FF2B5EF4-FFF2-40B4-BE49-F238E27FC236}">
                <a16:creationId xmlns:a16="http://schemas.microsoft.com/office/drawing/2014/main" id="{D2E1EE03-3FAC-48EA-A987-B6C89FC12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440" y="4014154"/>
            <a:ext cx="3111168" cy="1548907"/>
          </a:xfrm>
          <a:prstGeom prst="rect">
            <a:avLst/>
          </a:prstGeom>
        </p:spPr>
      </p:pic>
      <p:sp>
        <p:nvSpPr>
          <p:cNvPr id="4" name="Slide Number Placeholder 3"/>
          <p:cNvSpPr>
            <a:spLocks noGrp="1"/>
          </p:cNvSpPr>
          <p:nvPr>
            <p:ph type="sldNum" idx="12"/>
          </p:nvPr>
        </p:nvSpPr>
        <p:spPr/>
        <p:txBody>
          <a:bodyPr/>
          <a:lstStyle/>
          <a:p>
            <a:fld id="{BCBEDDC4-EEE4-4C12-8038-44A55B1CF220}" type="slidenum">
              <a:rPr lang="en-US" smtClean="0"/>
              <a:t>31</a:t>
            </a:fld>
            <a:endParaRPr lang="en-US" dirty="0"/>
          </a:p>
        </p:txBody>
      </p:sp>
      <p:sp>
        <p:nvSpPr>
          <p:cNvPr id="2" name="Rectangle 1">
            <a:extLst>
              <a:ext uri="{FF2B5EF4-FFF2-40B4-BE49-F238E27FC236}">
                <a16:creationId xmlns:a16="http://schemas.microsoft.com/office/drawing/2014/main" id="{001769D4-830E-46A6-856C-4D025884F5D8}"/>
              </a:ext>
            </a:extLst>
          </p:cNvPr>
          <p:cNvSpPr/>
          <p:nvPr/>
        </p:nvSpPr>
        <p:spPr>
          <a:xfrm>
            <a:off x="7492753" y="6054571"/>
            <a:ext cx="1056443" cy="461665"/>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800" dirty="0"/>
              <a:t>ز</a:t>
            </a:r>
            <a:r>
              <a:rPr lang="en-US" sz="1800" dirty="0">
                <a:solidFill>
                  <a:schemeClr val="accent5"/>
                </a:solidFill>
              </a:rPr>
              <a:t>temp</a:t>
            </a:r>
          </a:p>
        </p:txBody>
      </p:sp>
      <p:cxnSp>
        <p:nvCxnSpPr>
          <p:cNvPr id="10" name="Connector: Elbow 9">
            <a:extLst>
              <a:ext uri="{FF2B5EF4-FFF2-40B4-BE49-F238E27FC236}">
                <a16:creationId xmlns:a16="http://schemas.microsoft.com/office/drawing/2014/main" id="{14DDF35C-CD7E-4EB8-9FDB-AE5F11AB0775}"/>
              </a:ext>
            </a:extLst>
          </p:cNvPr>
          <p:cNvCxnSpPr>
            <a:cxnSpLocks/>
            <a:stCxn id="2" idx="3"/>
            <a:endCxn id="7" idx="2"/>
          </p:cNvCxnSpPr>
          <p:nvPr/>
        </p:nvCxnSpPr>
        <p:spPr>
          <a:xfrm flipV="1">
            <a:off x="8549196" y="5563061"/>
            <a:ext cx="909828" cy="7223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33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53653F-B959-46E1-B816-7828E8E3C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77" y="1988656"/>
            <a:ext cx="7120298" cy="3764074"/>
          </a:xfrm>
          <a:prstGeom prst="rect">
            <a:avLst/>
          </a:prstGeom>
        </p:spPr>
      </p:pic>
      <p:sp>
        <p:nvSpPr>
          <p:cNvPr id="4" name="TextBox 3">
            <a:extLst>
              <a:ext uri="{FF2B5EF4-FFF2-40B4-BE49-F238E27FC236}">
                <a16:creationId xmlns:a16="http://schemas.microsoft.com/office/drawing/2014/main" id="{EEFA1609-BCEE-4AB8-9380-985ECE1CF485}"/>
              </a:ext>
            </a:extLst>
          </p:cNvPr>
          <p:cNvSpPr txBox="1"/>
          <p:nvPr/>
        </p:nvSpPr>
        <p:spPr>
          <a:xfrm>
            <a:off x="656948" y="239697"/>
            <a:ext cx="6551720" cy="646331"/>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cs typeface="B Koodak" panose="00000700000000000000" pitchFamily="2" charset="-78"/>
            </a:endParaRPr>
          </a:p>
        </p:txBody>
      </p:sp>
      <p:sp>
        <p:nvSpPr>
          <p:cNvPr id="12" name="TextBox 11">
            <a:extLst>
              <a:ext uri="{FF2B5EF4-FFF2-40B4-BE49-F238E27FC236}">
                <a16:creationId xmlns:a16="http://schemas.microsoft.com/office/drawing/2014/main" id="{7C964374-886B-461E-AA76-C49AA0DB83C4}"/>
              </a:ext>
            </a:extLst>
          </p:cNvPr>
          <p:cNvSpPr txBox="1"/>
          <p:nvPr/>
        </p:nvSpPr>
        <p:spPr>
          <a:xfrm>
            <a:off x="7892249" y="886028"/>
            <a:ext cx="4154749" cy="830997"/>
          </a:xfrm>
          <a:prstGeom prst="rect">
            <a:avLst/>
          </a:prstGeom>
          <a:noFill/>
        </p:spPr>
        <p:txBody>
          <a:bodyPr wrap="square" rtlCol="0">
            <a:spAutoFit/>
          </a:bodyPr>
          <a:lstStyle/>
          <a:p>
            <a:pPr algn="r" rtl="1"/>
            <a:r>
              <a:rPr lang="fa-IR" sz="2400" dirty="0">
                <a:solidFill>
                  <a:schemeClr val="tx1"/>
                </a:solidFill>
                <a:cs typeface="B Koodak" panose="00000700000000000000" pitchFamily="2" charset="-78"/>
              </a:rPr>
              <a:t>در این قسمت سعی داریم مراکز خوشه  را توسط میانگین گیری آپدیت کنیم .</a:t>
            </a:r>
            <a:endParaRPr lang="en-US" sz="2400" dirty="0">
              <a:solidFill>
                <a:schemeClr val="tx1"/>
              </a:solidFill>
              <a:cs typeface="B Koodak" panose="00000700000000000000" pitchFamily="2" charset="-78"/>
            </a:endParaRPr>
          </a:p>
        </p:txBody>
      </p:sp>
      <p:pic>
        <p:nvPicPr>
          <p:cNvPr id="14" name="Picture 13">
            <a:extLst>
              <a:ext uri="{FF2B5EF4-FFF2-40B4-BE49-F238E27FC236}">
                <a16:creationId xmlns:a16="http://schemas.microsoft.com/office/drawing/2014/main" id="{6D804487-81AD-41B7-A07A-E26860BD5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3329" y="1902507"/>
            <a:ext cx="3872587" cy="2323552"/>
          </a:xfrm>
          <a:prstGeom prst="rect">
            <a:avLst/>
          </a:prstGeom>
        </p:spPr>
      </p:pic>
      <p:pic>
        <p:nvPicPr>
          <p:cNvPr id="16" name="Picture 15">
            <a:extLst>
              <a:ext uri="{FF2B5EF4-FFF2-40B4-BE49-F238E27FC236}">
                <a16:creationId xmlns:a16="http://schemas.microsoft.com/office/drawing/2014/main" id="{DC436669-538F-413D-B00A-0C929D6A0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424" y="4411542"/>
            <a:ext cx="3452976" cy="2240910"/>
          </a:xfrm>
          <a:prstGeom prst="rect">
            <a:avLst/>
          </a:prstGeom>
        </p:spPr>
      </p:pic>
      <p:sp>
        <p:nvSpPr>
          <p:cNvPr id="3" name="Slide Number Placeholder 2"/>
          <p:cNvSpPr>
            <a:spLocks noGrp="1"/>
          </p:cNvSpPr>
          <p:nvPr>
            <p:ph type="sldNum" idx="12"/>
          </p:nvPr>
        </p:nvSpPr>
        <p:spPr/>
        <p:txBody>
          <a:bodyPr/>
          <a:lstStyle/>
          <a:p>
            <a:fld id="{BCBEDDC4-EEE4-4C12-8038-44A55B1CF220}" type="slidenum">
              <a:rPr lang="en-US" smtClean="0"/>
              <a:t>32</a:t>
            </a:fld>
            <a:endParaRPr lang="en-US" dirty="0"/>
          </a:p>
        </p:txBody>
      </p:sp>
    </p:spTree>
    <p:extLst>
      <p:ext uri="{BB962C8B-B14F-4D97-AF65-F5344CB8AC3E}">
        <p14:creationId xmlns:p14="http://schemas.microsoft.com/office/powerpoint/2010/main" val="324820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83FECB-94CD-4B17-9216-B2E5580AE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22" y="1926002"/>
            <a:ext cx="6095596" cy="2654876"/>
          </a:xfrm>
          <a:prstGeom prst="rect">
            <a:avLst/>
          </a:prstGeom>
        </p:spPr>
      </p:pic>
      <p:sp>
        <p:nvSpPr>
          <p:cNvPr id="5" name="TextBox 4">
            <a:extLst>
              <a:ext uri="{FF2B5EF4-FFF2-40B4-BE49-F238E27FC236}">
                <a16:creationId xmlns:a16="http://schemas.microsoft.com/office/drawing/2014/main" id="{1262CFD3-03E1-49CA-ACD1-D4B0BD8A7B2F}"/>
              </a:ext>
            </a:extLst>
          </p:cNvPr>
          <p:cNvSpPr txBox="1"/>
          <p:nvPr/>
        </p:nvSpPr>
        <p:spPr>
          <a:xfrm>
            <a:off x="508722" y="328473"/>
            <a:ext cx="6797601" cy="1200329"/>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cs typeface="B Koodak" panose="00000700000000000000" pitchFamily="2" charset="-78"/>
            </a:endParaRPr>
          </a:p>
          <a:p>
            <a:pPr rtl="1"/>
            <a:endParaRPr lang="en-US" sz="3600" dirty="0">
              <a:solidFill>
                <a:schemeClr val="accent6"/>
              </a:solidFill>
              <a:cs typeface="B Koodak" panose="00000700000000000000" pitchFamily="2" charset="-78"/>
            </a:endParaRPr>
          </a:p>
        </p:txBody>
      </p:sp>
      <p:sp>
        <p:nvSpPr>
          <p:cNvPr id="6" name="TextBox 5">
            <a:extLst>
              <a:ext uri="{FF2B5EF4-FFF2-40B4-BE49-F238E27FC236}">
                <a16:creationId xmlns:a16="http://schemas.microsoft.com/office/drawing/2014/main" id="{41CCA706-7F3F-4C1C-9546-373D1E135757}"/>
              </a:ext>
            </a:extLst>
          </p:cNvPr>
          <p:cNvSpPr txBox="1"/>
          <p:nvPr/>
        </p:nvSpPr>
        <p:spPr>
          <a:xfrm>
            <a:off x="7306323" y="1926002"/>
            <a:ext cx="4509856" cy="1200329"/>
          </a:xfrm>
          <a:prstGeom prst="rect">
            <a:avLst/>
          </a:prstGeom>
          <a:noFill/>
        </p:spPr>
        <p:txBody>
          <a:bodyPr wrap="square" rtlCol="0">
            <a:spAutoFit/>
          </a:bodyPr>
          <a:lstStyle/>
          <a:p>
            <a:pPr algn="r" rtl="1"/>
            <a:r>
              <a:rPr lang="fa-IR" sz="2400" dirty="0">
                <a:solidFill>
                  <a:schemeClr val="tx1"/>
                </a:solidFill>
                <a:cs typeface="B Koodak" panose="00000700000000000000" pitchFamily="2" charset="-78"/>
              </a:rPr>
              <a:t>حال باید چک کنیم ببینیم آیا حلقه به پایان رسسیده است یا نه ؟که این کار را با چک کردن </a:t>
            </a:r>
            <a:r>
              <a:rPr lang="en-US" sz="2400" dirty="0">
                <a:solidFill>
                  <a:schemeClr val="tx1"/>
                </a:solidFill>
                <a:cs typeface="B Koodak" panose="00000700000000000000" pitchFamily="2" charset="-78"/>
              </a:rPr>
              <a:t>x </a:t>
            </a:r>
            <a:r>
              <a:rPr lang="fa-IR" sz="2400" dirty="0">
                <a:solidFill>
                  <a:schemeClr val="tx1"/>
                </a:solidFill>
                <a:cs typeface="B Koodak" panose="00000700000000000000" pitchFamily="2" charset="-78"/>
              </a:rPr>
              <a:t>و </a:t>
            </a:r>
            <a:r>
              <a:rPr lang="en-US" sz="2400" dirty="0">
                <a:solidFill>
                  <a:schemeClr val="tx1"/>
                </a:solidFill>
                <a:cs typeface="B Koodak" panose="00000700000000000000" pitchFamily="2" charset="-78"/>
              </a:rPr>
              <a:t>x2 </a:t>
            </a:r>
            <a:r>
              <a:rPr lang="fa-IR" sz="2400" dirty="0">
                <a:solidFill>
                  <a:schemeClr val="tx1"/>
                </a:solidFill>
                <a:cs typeface="B Koodak" panose="00000700000000000000" pitchFamily="2" charset="-78"/>
              </a:rPr>
              <a:t> انجام میدهیم.</a:t>
            </a:r>
          </a:p>
        </p:txBody>
      </p:sp>
      <p:sp>
        <p:nvSpPr>
          <p:cNvPr id="3" name="Slide Number Placeholder 2"/>
          <p:cNvSpPr>
            <a:spLocks noGrp="1"/>
          </p:cNvSpPr>
          <p:nvPr>
            <p:ph type="sldNum" idx="12"/>
          </p:nvPr>
        </p:nvSpPr>
        <p:spPr/>
        <p:txBody>
          <a:bodyPr/>
          <a:lstStyle/>
          <a:p>
            <a:fld id="{BCBEDDC4-EEE4-4C12-8038-44A55B1CF220}" type="slidenum">
              <a:rPr lang="en-US" smtClean="0"/>
              <a:t>33</a:t>
            </a:fld>
            <a:endParaRPr lang="en-US" dirty="0"/>
          </a:p>
        </p:txBody>
      </p:sp>
    </p:spTree>
    <p:extLst>
      <p:ext uri="{BB962C8B-B14F-4D97-AF65-F5344CB8AC3E}">
        <p14:creationId xmlns:p14="http://schemas.microsoft.com/office/powerpoint/2010/main" val="2751413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506A2-AF2D-49A4-953A-AE358B6752D7}"/>
              </a:ext>
            </a:extLst>
          </p:cNvPr>
          <p:cNvSpPr txBox="1"/>
          <p:nvPr/>
        </p:nvSpPr>
        <p:spPr>
          <a:xfrm>
            <a:off x="577049" y="213064"/>
            <a:ext cx="7066625" cy="646331"/>
          </a:xfrm>
          <a:prstGeom prst="rect">
            <a:avLst/>
          </a:prstGeom>
          <a:noFill/>
        </p:spPr>
        <p:txBody>
          <a:bodyPr wrap="square" rtlCol="0">
            <a:spAutoFit/>
          </a:bodyPr>
          <a:lstStyle/>
          <a:p>
            <a:pPr rtl="1"/>
            <a:r>
              <a:rPr lang="fa-IR" sz="3600" dirty="0">
                <a:solidFill>
                  <a:schemeClr val="accent6"/>
                </a:solidFill>
                <a:cs typeface="B Koodak" panose="00000700000000000000" pitchFamily="2" charset="-78"/>
              </a:rPr>
              <a:t>کد متلب الگوریتم </a:t>
            </a:r>
            <a:r>
              <a:rPr lang="en-US" sz="3600" dirty="0">
                <a:solidFill>
                  <a:schemeClr val="accent6"/>
                </a:solidFill>
                <a:cs typeface="B Koodak" panose="00000700000000000000" pitchFamily="2" charset="-78"/>
              </a:rPr>
              <a:t>k-means</a:t>
            </a:r>
            <a:r>
              <a:rPr lang="fa-IR" sz="3600" dirty="0">
                <a:solidFill>
                  <a:schemeClr val="accent6"/>
                </a:solidFill>
                <a:cs typeface="B Koodak" panose="00000700000000000000" pitchFamily="2" charset="-78"/>
              </a:rPr>
              <a:t>  (ادامه )</a:t>
            </a:r>
            <a:endParaRPr lang="en-US" sz="3600" dirty="0">
              <a:solidFill>
                <a:schemeClr val="accent6"/>
              </a:solidFill>
              <a:cs typeface="B Koodak" panose="00000700000000000000" pitchFamily="2" charset="-78"/>
            </a:endParaRPr>
          </a:p>
        </p:txBody>
      </p:sp>
      <p:pic>
        <p:nvPicPr>
          <p:cNvPr id="7" name="Picture 6">
            <a:extLst>
              <a:ext uri="{FF2B5EF4-FFF2-40B4-BE49-F238E27FC236}">
                <a16:creationId xmlns:a16="http://schemas.microsoft.com/office/drawing/2014/main" id="{F6A556E0-F485-493D-AF69-E24334719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2" y="1340530"/>
            <a:ext cx="6320901" cy="2938651"/>
          </a:xfrm>
          <a:prstGeom prst="rect">
            <a:avLst/>
          </a:prstGeom>
        </p:spPr>
      </p:pic>
      <p:sp>
        <p:nvSpPr>
          <p:cNvPr id="8" name="TextBox 7">
            <a:extLst>
              <a:ext uri="{FF2B5EF4-FFF2-40B4-BE49-F238E27FC236}">
                <a16:creationId xmlns:a16="http://schemas.microsoft.com/office/drawing/2014/main" id="{61ED1AB2-50EC-41D6-A26E-705B06C63B4B}"/>
              </a:ext>
            </a:extLst>
          </p:cNvPr>
          <p:cNvSpPr txBox="1"/>
          <p:nvPr/>
        </p:nvSpPr>
        <p:spPr>
          <a:xfrm>
            <a:off x="7436590" y="1784413"/>
            <a:ext cx="4293771" cy="1200329"/>
          </a:xfrm>
          <a:prstGeom prst="rect">
            <a:avLst/>
          </a:prstGeom>
          <a:noFill/>
        </p:spPr>
        <p:txBody>
          <a:bodyPr wrap="square" rtlCol="0">
            <a:spAutoFit/>
          </a:bodyPr>
          <a:lstStyle/>
          <a:p>
            <a:pPr algn="r" rtl="1"/>
            <a:r>
              <a:rPr lang="fa-IR" sz="2400" dirty="0">
                <a:solidFill>
                  <a:schemeClr val="tx1"/>
                </a:solidFill>
                <a:cs typeface="B Koodak" panose="00000700000000000000" pitchFamily="2" charset="-78"/>
              </a:rPr>
              <a:t>در این قسمت  مقادیر کلاس هارا مشخص میکنیم و همچنین عکس نهایی را چاپ میکنیم .</a:t>
            </a:r>
            <a:endParaRPr lang="en-US" sz="2400" dirty="0">
              <a:solidFill>
                <a:schemeClr val="tx1"/>
              </a:solidFill>
              <a:cs typeface="B Koodak" panose="00000700000000000000" pitchFamily="2" charset="-78"/>
            </a:endParaRPr>
          </a:p>
        </p:txBody>
      </p:sp>
      <p:pic>
        <p:nvPicPr>
          <p:cNvPr id="10" name="Picture 9">
            <a:extLst>
              <a:ext uri="{FF2B5EF4-FFF2-40B4-BE49-F238E27FC236}">
                <a16:creationId xmlns:a16="http://schemas.microsoft.com/office/drawing/2014/main" id="{57D4A85D-41D9-41F6-ACE2-414400C44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4" y="4148957"/>
            <a:ext cx="6602982" cy="2607378"/>
          </a:xfrm>
          <a:prstGeom prst="rect">
            <a:avLst/>
          </a:prstGeom>
        </p:spPr>
      </p:pic>
      <p:sp>
        <p:nvSpPr>
          <p:cNvPr id="4" name="Slide Number Placeholder 3"/>
          <p:cNvSpPr>
            <a:spLocks noGrp="1"/>
          </p:cNvSpPr>
          <p:nvPr>
            <p:ph type="sldNum" idx="12"/>
          </p:nvPr>
        </p:nvSpPr>
        <p:spPr/>
        <p:txBody>
          <a:bodyPr/>
          <a:lstStyle/>
          <a:p>
            <a:fld id="{BCBEDDC4-EEE4-4C12-8038-44A55B1CF220}" type="slidenum">
              <a:rPr lang="en-US" smtClean="0"/>
              <a:t>34</a:t>
            </a:fld>
            <a:endParaRPr lang="en-US" dirty="0"/>
          </a:p>
        </p:txBody>
      </p:sp>
    </p:spTree>
    <p:extLst>
      <p:ext uri="{BB962C8B-B14F-4D97-AF65-F5344CB8AC3E}">
        <p14:creationId xmlns:p14="http://schemas.microsoft.com/office/powerpoint/2010/main" val="28148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9E030E9-2C93-41E4-9041-3D91B42C5673}"/>
              </a:ext>
            </a:extLst>
          </p:cNvPr>
          <p:cNvGraphicFramePr/>
          <p:nvPr/>
        </p:nvGraphicFramePr>
        <p:xfrm>
          <a:off x="1845569" y="64864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idx="12"/>
          </p:nvPr>
        </p:nvSpPr>
        <p:spPr/>
        <p:txBody>
          <a:bodyPr/>
          <a:lstStyle/>
          <a:p>
            <a:fld id="{BCBEDDC4-EEE4-4C12-8038-44A55B1CF220}" type="slidenum">
              <a:rPr lang="en-US" smtClean="0"/>
              <a:t>35</a:t>
            </a:fld>
            <a:endParaRPr lang="en-US" dirty="0"/>
          </a:p>
        </p:txBody>
      </p:sp>
    </p:spTree>
    <p:extLst>
      <p:ext uri="{BB962C8B-B14F-4D97-AF65-F5344CB8AC3E}">
        <p14:creationId xmlns:p14="http://schemas.microsoft.com/office/powerpoint/2010/main" val="238912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5A875-DE22-4976-8535-7A4B749D5BEE}"/>
              </a:ext>
            </a:extLst>
          </p:cNvPr>
          <p:cNvSpPr>
            <a:spLocks noGrp="1"/>
          </p:cNvSpPr>
          <p:nvPr>
            <p:ph type="title"/>
          </p:nvPr>
        </p:nvSpPr>
        <p:spPr>
          <a:xfrm>
            <a:off x="1585000" y="474483"/>
            <a:ext cx="9022000" cy="981900"/>
          </a:xfrm>
        </p:spPr>
        <p:txBody>
          <a:bodyPr anchor="t"/>
          <a:lstStyle/>
          <a:p>
            <a:pPr rtl="1"/>
            <a:r>
              <a:rPr lang="fa-IR" sz="4400" dirty="0">
                <a:solidFill>
                  <a:schemeClr val="accent6"/>
                </a:solidFill>
                <a:cs typeface="B Koodak" panose="00000700000000000000" pitchFamily="2" charset="-78"/>
              </a:rPr>
              <a:t>مشکلات روش خوشه بندی </a:t>
            </a:r>
            <a:endParaRPr lang="en-US" sz="4400" dirty="0">
              <a:solidFill>
                <a:schemeClr val="accent6"/>
              </a:solidFill>
              <a:cs typeface="B Koodak" panose="00000700000000000000" pitchFamily="2" charset="-78"/>
            </a:endParaRPr>
          </a:p>
        </p:txBody>
      </p:sp>
      <p:sp>
        <p:nvSpPr>
          <p:cNvPr id="4" name="Text Placeholder 3">
            <a:extLst>
              <a:ext uri="{FF2B5EF4-FFF2-40B4-BE49-F238E27FC236}">
                <a16:creationId xmlns:a16="http://schemas.microsoft.com/office/drawing/2014/main" id="{2B93ED53-860D-4BB4-B3B9-4FF4039FB31E}"/>
              </a:ext>
            </a:extLst>
          </p:cNvPr>
          <p:cNvSpPr>
            <a:spLocks noGrp="1"/>
          </p:cNvSpPr>
          <p:nvPr>
            <p:ph type="body" idx="1"/>
          </p:nvPr>
        </p:nvSpPr>
        <p:spPr>
          <a:xfrm>
            <a:off x="1584967" y="1710267"/>
            <a:ext cx="9022000" cy="4182300"/>
          </a:xfrm>
        </p:spPr>
        <p:txBody>
          <a:bodyPr/>
          <a:lstStyle/>
          <a:p>
            <a:pPr algn="r" rtl="1"/>
            <a:r>
              <a:rPr lang="fa-IR" sz="2400" dirty="0">
                <a:cs typeface="B Koodak" panose="00000700000000000000" pitchFamily="2" charset="-78"/>
              </a:rPr>
              <a:t>علی رقم اینکه خاتمه پذیری الگوریتم بالا تضمین شده است ولی جواب نهایی آن واحد نبوده .</a:t>
            </a:r>
          </a:p>
          <a:p>
            <a:pPr algn="r" rtl="1"/>
            <a:r>
              <a:rPr lang="fa-IR" sz="2400" dirty="0">
                <a:cs typeface="B Koodak" panose="00000700000000000000" pitchFamily="2" charset="-78"/>
              </a:rPr>
              <a:t>جواب نهایی به انتخاب خوشه های اولیه بستگی دارد . </a:t>
            </a:r>
          </a:p>
          <a:p>
            <a:pPr algn="r" rtl="1"/>
            <a:r>
              <a:rPr lang="fa-IR" sz="2400" dirty="0">
                <a:cs typeface="B Koodak" panose="00000700000000000000" pitchFamily="2" charset="-78"/>
              </a:rPr>
              <a:t>روالی مشخص برای محاسبه ی اولیه ی مراکز خوشه ها وجود ندارد .</a:t>
            </a:r>
          </a:p>
          <a:p>
            <a:pPr algn="r" rtl="1"/>
            <a:r>
              <a:rPr lang="fa-IR" sz="2400" dirty="0">
                <a:cs typeface="B Koodak" panose="00000700000000000000" pitchFamily="2" charset="-78"/>
              </a:rPr>
              <a:t> در این روش فرض شده است که تعداد خوشه ها ازابتدا مشخص است ، اما معمولا در کاربرد های زیادی تعداد خوشه ها مشخص نیست . </a:t>
            </a:r>
            <a:endParaRPr lang="en-US" sz="2400" dirty="0">
              <a:cs typeface="B Koodak" panose="00000700000000000000" pitchFamily="2" charset="-78"/>
            </a:endParaRPr>
          </a:p>
        </p:txBody>
      </p:sp>
      <p:sp>
        <p:nvSpPr>
          <p:cNvPr id="5" name="Slide Number Placeholder 4"/>
          <p:cNvSpPr>
            <a:spLocks noGrp="1"/>
          </p:cNvSpPr>
          <p:nvPr>
            <p:ph type="sldNum" idx="12"/>
          </p:nvPr>
        </p:nvSpPr>
        <p:spPr/>
        <p:txBody>
          <a:bodyPr/>
          <a:lstStyle/>
          <a:p>
            <a:fld id="{BCBEDDC4-EEE4-4C12-8038-44A55B1CF220}" type="slidenum">
              <a:rPr lang="en-US" smtClean="0"/>
              <a:t>36</a:t>
            </a:fld>
            <a:endParaRPr lang="en-US" dirty="0"/>
          </a:p>
        </p:txBody>
      </p:sp>
    </p:spTree>
    <p:extLst>
      <p:ext uri="{BB962C8B-B14F-4D97-AF65-F5344CB8AC3E}">
        <p14:creationId xmlns:p14="http://schemas.microsoft.com/office/powerpoint/2010/main" val="107732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5256" y="325318"/>
            <a:ext cx="1980029" cy="584775"/>
          </a:xfrm>
          <a:prstGeom prst="rect">
            <a:avLst/>
          </a:prstGeom>
        </p:spPr>
        <p:txBody>
          <a:bodyPr wrap="none">
            <a:spAutoFit/>
          </a:bodyPr>
          <a:lstStyle/>
          <a:p>
            <a:r>
              <a:rPr lang="fa-IR" sz="3200" dirty="0">
                <a:solidFill>
                  <a:schemeClr val="accent6"/>
                </a:solidFill>
                <a:cs typeface="B Koodak" panose="00000700000000000000" pitchFamily="2" charset="-78"/>
              </a:rPr>
              <a:t>تشخیص الگو</a:t>
            </a:r>
            <a:endParaRPr lang="en-US" sz="3200" dirty="0">
              <a:solidFill>
                <a:schemeClr val="accent6"/>
              </a:solidFill>
              <a:cs typeface="B Koodak" panose="00000700000000000000" pitchFamily="2" charset="-78"/>
            </a:endParaRPr>
          </a:p>
        </p:txBody>
      </p:sp>
      <p:sp>
        <p:nvSpPr>
          <p:cNvPr id="8" name="Rectangle 7"/>
          <p:cNvSpPr/>
          <p:nvPr/>
        </p:nvSpPr>
        <p:spPr>
          <a:xfrm>
            <a:off x="2397154" y="910093"/>
            <a:ext cx="7831481" cy="1938992"/>
          </a:xfrm>
          <a:prstGeom prst="rect">
            <a:avLst/>
          </a:prstGeom>
        </p:spPr>
        <p:txBody>
          <a:bodyPr wrap="square">
            <a:spAutoFit/>
          </a:bodyPr>
          <a:lstStyle/>
          <a:p>
            <a:pPr algn="ctr" rtl="1"/>
            <a:r>
              <a:rPr lang="fa-IR" sz="2400" dirty="0">
                <a:solidFill>
                  <a:schemeClr val="bg1"/>
                </a:solidFill>
                <a:cs typeface="B Koodak" panose="00000700000000000000" pitchFamily="2" charset="-78"/>
              </a:rPr>
              <a:t>تشخیص الگو شاخه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ای از مبحث یادگیری ماشینی است. میتوان گفت تشخیص الگو، دریافت داده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های خام</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و تصمیم گیری بر اساس دسته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بندی داده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ها است</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روشهای تشخیص الگو، الگوهای مورد نظر را از یک مجموعه داده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ها با استفاده از دانش قبلی در مورد الگوها یا اطلاعات آماری داده</a:t>
            </a:r>
            <a:r>
              <a:rPr lang="en-US" sz="2400" dirty="0">
                <a:solidFill>
                  <a:schemeClr val="bg1"/>
                </a:solidFill>
                <a:cs typeface="B Koodak" panose="00000700000000000000" pitchFamily="2" charset="-78"/>
              </a:rPr>
              <a:t> </a:t>
            </a:r>
            <a:r>
              <a:rPr lang="fa-IR" sz="2400" dirty="0">
                <a:solidFill>
                  <a:schemeClr val="bg1"/>
                </a:solidFill>
                <a:cs typeface="B Koodak" panose="00000700000000000000" pitchFamily="2" charset="-78"/>
              </a:rPr>
              <a:t>ها، جداسازی میکند.</a:t>
            </a:r>
            <a:r>
              <a:rPr lang="en-US" sz="2400" dirty="0">
                <a:solidFill>
                  <a:schemeClr val="bg1"/>
                </a:solidFill>
                <a:cs typeface="B Koodak" panose="00000700000000000000" pitchFamily="2" charset="-78"/>
              </a:rPr>
              <a:t>[7]</a:t>
            </a:r>
            <a:endParaRPr lang="fa-IR" sz="2400" dirty="0">
              <a:solidFill>
                <a:schemeClr val="bg1"/>
              </a:solidFill>
              <a:cs typeface="B Koodak" panose="00000700000000000000" pitchFamily="2" charset="-78"/>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881" y="2849085"/>
            <a:ext cx="7500026" cy="2929698"/>
          </a:xfrm>
          <a:prstGeom prst="rect">
            <a:avLst/>
          </a:prstGeom>
        </p:spPr>
      </p:pic>
    </p:spTree>
    <p:extLst>
      <p:ext uri="{BB962C8B-B14F-4D97-AF65-F5344CB8AC3E}">
        <p14:creationId xmlns:p14="http://schemas.microsoft.com/office/powerpoint/2010/main" val="4139210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256" y="325318"/>
            <a:ext cx="1980029" cy="584775"/>
          </a:xfrm>
          <a:prstGeom prst="rect">
            <a:avLst/>
          </a:prstGeom>
        </p:spPr>
        <p:txBody>
          <a:bodyPr wrap="none">
            <a:spAutoFit/>
          </a:bodyPr>
          <a:lstStyle/>
          <a:p>
            <a:r>
              <a:rPr lang="fa-IR" sz="3200" dirty="0">
                <a:solidFill>
                  <a:schemeClr val="accent6"/>
                </a:solidFill>
                <a:cs typeface="B Koodak" panose="00000700000000000000" pitchFamily="2" charset="-78"/>
              </a:rPr>
              <a:t>تشخیص الگو</a:t>
            </a:r>
            <a:endParaRPr lang="en-US" sz="3200" dirty="0">
              <a:solidFill>
                <a:schemeClr val="accent6"/>
              </a:solidFill>
              <a:cs typeface="B Koodak" panose="00000700000000000000" pitchFamily="2" charset="-78"/>
            </a:endParaRPr>
          </a:p>
        </p:txBody>
      </p:sp>
      <p:sp>
        <p:nvSpPr>
          <p:cNvPr id="5" name="Chevron 4"/>
          <p:cNvSpPr/>
          <p:nvPr/>
        </p:nvSpPr>
        <p:spPr>
          <a:xfrm rot="5400000">
            <a:off x="9680333" y="1457213"/>
            <a:ext cx="1777542" cy="1624520"/>
          </a:xfrm>
          <a:prstGeom prst="chevron">
            <a:avLst/>
          </a:prstGeom>
          <a:solidFill>
            <a:schemeClr val="accent1">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
            </a:r>
          </a:p>
        </p:txBody>
      </p:sp>
      <p:sp>
        <p:nvSpPr>
          <p:cNvPr id="6" name="Chevron 5"/>
          <p:cNvSpPr/>
          <p:nvPr/>
        </p:nvSpPr>
        <p:spPr>
          <a:xfrm rot="5400000">
            <a:off x="9680330" y="2601836"/>
            <a:ext cx="1777545" cy="1624520"/>
          </a:xfrm>
          <a:prstGeom prst="chevron">
            <a:avLst/>
          </a:prstGeom>
          <a:solidFill>
            <a:schemeClr val="accent1">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hevron 6"/>
          <p:cNvSpPr/>
          <p:nvPr/>
        </p:nvSpPr>
        <p:spPr>
          <a:xfrm rot="5400000">
            <a:off x="9680332" y="3746458"/>
            <a:ext cx="1777542" cy="1624520"/>
          </a:xfrm>
          <a:prstGeom prst="chevron">
            <a:avLst/>
          </a:prstGeom>
          <a:solidFill>
            <a:schemeClr val="accent1">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9982665" y="2221213"/>
            <a:ext cx="1515007" cy="461665"/>
          </a:xfrm>
          <a:prstGeom prst="rect">
            <a:avLst/>
          </a:prstGeom>
          <a:noFill/>
        </p:spPr>
        <p:txBody>
          <a:bodyPr wrap="square" rtlCol="0">
            <a:spAutoFit/>
          </a:bodyPr>
          <a:lstStyle/>
          <a:p>
            <a:r>
              <a:rPr lang="fa-IR" sz="2400" dirty="0">
                <a:solidFill>
                  <a:schemeClr val="accent6"/>
                </a:solidFill>
                <a:cs typeface="B Koodak" panose="00000700000000000000" pitchFamily="2" charset="-78"/>
              </a:rPr>
              <a:t>مرحله اول</a:t>
            </a:r>
            <a:endParaRPr lang="en-US" sz="2400" dirty="0">
              <a:solidFill>
                <a:schemeClr val="accent6"/>
              </a:solidFill>
              <a:cs typeface="B Koodak" panose="00000700000000000000" pitchFamily="2" charset="-78"/>
            </a:endParaRPr>
          </a:p>
        </p:txBody>
      </p:sp>
      <p:sp>
        <p:nvSpPr>
          <p:cNvPr id="9" name="TextBox 8"/>
          <p:cNvSpPr txBox="1"/>
          <p:nvPr/>
        </p:nvSpPr>
        <p:spPr>
          <a:xfrm>
            <a:off x="9982665" y="3282565"/>
            <a:ext cx="1515007" cy="461665"/>
          </a:xfrm>
          <a:prstGeom prst="rect">
            <a:avLst/>
          </a:prstGeom>
          <a:noFill/>
        </p:spPr>
        <p:txBody>
          <a:bodyPr wrap="square" rtlCol="0">
            <a:spAutoFit/>
          </a:bodyPr>
          <a:lstStyle/>
          <a:p>
            <a:r>
              <a:rPr lang="fa-IR" sz="2400" dirty="0">
                <a:solidFill>
                  <a:schemeClr val="accent6"/>
                </a:solidFill>
                <a:cs typeface="B Koodak" panose="00000700000000000000" pitchFamily="2" charset="-78"/>
              </a:rPr>
              <a:t>مرحله دوم</a:t>
            </a:r>
            <a:endParaRPr lang="en-US" sz="2400" dirty="0">
              <a:solidFill>
                <a:schemeClr val="accent6"/>
              </a:solidFill>
              <a:cs typeface="B Koodak" panose="00000700000000000000" pitchFamily="2" charset="-78"/>
            </a:endParaRPr>
          </a:p>
        </p:txBody>
      </p:sp>
      <p:sp>
        <p:nvSpPr>
          <p:cNvPr id="10" name="TextBox 9"/>
          <p:cNvSpPr txBox="1"/>
          <p:nvPr/>
        </p:nvSpPr>
        <p:spPr>
          <a:xfrm>
            <a:off x="9982665" y="4402175"/>
            <a:ext cx="1781733" cy="461665"/>
          </a:xfrm>
          <a:prstGeom prst="rect">
            <a:avLst/>
          </a:prstGeom>
          <a:noFill/>
        </p:spPr>
        <p:txBody>
          <a:bodyPr wrap="square" rtlCol="0">
            <a:spAutoFit/>
          </a:bodyPr>
          <a:lstStyle/>
          <a:p>
            <a:r>
              <a:rPr lang="fa-IR" sz="2400" dirty="0">
                <a:solidFill>
                  <a:schemeClr val="accent6"/>
                </a:solidFill>
                <a:cs typeface="B Koodak" panose="00000700000000000000" pitchFamily="2" charset="-78"/>
              </a:rPr>
              <a:t>مرحله سوم</a:t>
            </a:r>
            <a:endParaRPr lang="en-US" sz="2400" dirty="0">
              <a:solidFill>
                <a:schemeClr val="accent6"/>
              </a:solidFill>
              <a:cs typeface="B Koodak" panose="00000700000000000000" pitchFamily="2" charset="-78"/>
            </a:endParaRPr>
          </a:p>
        </p:txBody>
      </p:sp>
      <p:sp>
        <p:nvSpPr>
          <p:cNvPr id="11" name="Rectangle 10"/>
          <p:cNvSpPr/>
          <p:nvPr/>
        </p:nvSpPr>
        <p:spPr>
          <a:xfrm>
            <a:off x="4541953" y="1782787"/>
            <a:ext cx="5214889" cy="461665"/>
          </a:xfrm>
          <a:prstGeom prst="rect">
            <a:avLst/>
          </a:prstGeom>
        </p:spPr>
        <p:txBody>
          <a:bodyPr wrap="none">
            <a:spAutoFit/>
          </a:bodyPr>
          <a:lstStyle/>
          <a:p>
            <a:r>
              <a:rPr lang="fa-IR" sz="2400" dirty="0">
                <a:solidFill>
                  <a:schemeClr val="bg1"/>
                </a:solidFill>
                <a:cs typeface="B Koodak" panose="00000700000000000000" pitchFamily="2" charset="-78"/>
              </a:rPr>
              <a:t>در مورد نمایش داده های ورودی تصمیم میگیریم.</a:t>
            </a:r>
            <a:endParaRPr lang="en-US" sz="2400" dirty="0">
              <a:solidFill>
                <a:schemeClr val="bg1"/>
              </a:solidFill>
              <a:cs typeface="B Koodak" panose="00000700000000000000" pitchFamily="2" charset="-78"/>
            </a:endParaRPr>
          </a:p>
        </p:txBody>
      </p:sp>
      <p:sp>
        <p:nvSpPr>
          <p:cNvPr id="12" name="Rectangle 11"/>
          <p:cNvSpPr/>
          <p:nvPr/>
        </p:nvSpPr>
        <p:spPr>
          <a:xfrm>
            <a:off x="305256" y="2599857"/>
            <a:ext cx="9451585" cy="830997"/>
          </a:xfrm>
          <a:prstGeom prst="rect">
            <a:avLst/>
          </a:prstGeom>
        </p:spPr>
        <p:txBody>
          <a:bodyPr wrap="square">
            <a:spAutoFit/>
          </a:bodyPr>
          <a:lstStyle/>
          <a:p>
            <a:pPr algn="r" rtl="1"/>
            <a:r>
              <a:rPr lang="fa-IR" sz="2400" dirty="0">
                <a:solidFill>
                  <a:schemeClr val="bg1"/>
                </a:solidFill>
                <a:cs typeface="B Koodak" panose="00000700000000000000" pitchFamily="2" charset="-78"/>
              </a:rPr>
              <a:t>استخراج ویژگیها یا صفات خاصی از داده های ورودی دریافت شده و کاهش ابعاد بردارهای الگو که این مورد اغلب به عنوان مسئله ی پیش پردازش و استخراج ویژگی معرفی میشود.</a:t>
            </a:r>
            <a:endParaRPr lang="en-US" sz="2400" dirty="0">
              <a:solidFill>
                <a:schemeClr val="bg1"/>
              </a:solidFill>
              <a:cs typeface="B Koodak" panose="00000700000000000000" pitchFamily="2" charset="-78"/>
            </a:endParaRPr>
          </a:p>
        </p:txBody>
      </p:sp>
      <p:sp>
        <p:nvSpPr>
          <p:cNvPr id="13" name="Rectangle 12"/>
          <p:cNvSpPr/>
          <p:nvPr/>
        </p:nvSpPr>
        <p:spPr>
          <a:xfrm>
            <a:off x="305256" y="3599976"/>
            <a:ext cx="9451585" cy="1569660"/>
          </a:xfrm>
          <a:prstGeom prst="rect">
            <a:avLst/>
          </a:prstGeom>
        </p:spPr>
        <p:txBody>
          <a:bodyPr wrap="square">
            <a:spAutoFit/>
          </a:bodyPr>
          <a:lstStyle/>
          <a:p>
            <a:pPr algn="r" rtl="1"/>
            <a:r>
              <a:rPr lang="fa-IR" sz="2400" dirty="0">
                <a:solidFill>
                  <a:schemeClr val="bg1"/>
                </a:solidFill>
                <a:cs typeface="B Koodak" panose="00000700000000000000" pitchFamily="2" charset="-78"/>
              </a:rPr>
              <a:t>تعیین رویه های تصمیم بهینه که در فرآیند شناسایی و دسته بندی مورد نیاز واقع میشود. پس از آنکه داده های مشاهده شده از الگوها جمع آوری شد و در فرم نقاط الگو یا بردارهای اندازه گیری در فضای الگو بیان شد، ما ماشینی را میخواهیم تا تصمیم بگیرد که این داده به کدام کلاس الگو تعلق دارد</a:t>
            </a:r>
            <a:r>
              <a:rPr lang="en-US" sz="2400" dirty="0">
                <a:solidFill>
                  <a:schemeClr val="bg1"/>
                </a:solidFill>
                <a:cs typeface="B Koodak" panose="00000700000000000000" pitchFamily="2" charset="-78"/>
              </a:rPr>
              <a:t>[7]</a:t>
            </a:r>
          </a:p>
        </p:txBody>
      </p:sp>
      <p:sp>
        <p:nvSpPr>
          <p:cNvPr id="2" name="Slide Number Placeholder 1"/>
          <p:cNvSpPr>
            <a:spLocks noGrp="1"/>
          </p:cNvSpPr>
          <p:nvPr>
            <p:ph type="sldNum" idx="12"/>
          </p:nvPr>
        </p:nvSpPr>
        <p:spPr/>
        <p:txBody>
          <a:bodyPr/>
          <a:lstStyle/>
          <a:p>
            <a:fld id="{BCBEDDC4-EEE4-4C12-8038-44A55B1CF220}" type="slidenum">
              <a:rPr lang="en-US" smtClean="0"/>
              <a:t>38</a:t>
            </a:fld>
            <a:endParaRPr lang="en-US" dirty="0"/>
          </a:p>
        </p:txBody>
      </p:sp>
    </p:spTree>
    <p:extLst>
      <p:ext uri="{BB962C8B-B14F-4D97-AF65-F5344CB8AC3E}">
        <p14:creationId xmlns:p14="http://schemas.microsoft.com/office/powerpoint/2010/main" val="2657331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1824" y="287126"/>
            <a:ext cx="2369559" cy="584775"/>
          </a:xfrm>
          <a:prstGeom prst="rect">
            <a:avLst/>
          </a:prstGeom>
        </p:spPr>
        <p:txBody>
          <a:bodyPr wrap="none">
            <a:spAutoFit/>
          </a:bodyPr>
          <a:lstStyle/>
          <a:p>
            <a:r>
              <a:rPr lang="fa-IR" sz="3200" dirty="0">
                <a:solidFill>
                  <a:schemeClr val="accent6"/>
                </a:solidFill>
                <a:cs typeface="B Koodak" panose="00000700000000000000" pitchFamily="2" charset="-78"/>
              </a:rPr>
              <a:t>استخراج ویژگی</a:t>
            </a:r>
            <a:endParaRPr lang="en-US" sz="3200" dirty="0">
              <a:solidFill>
                <a:schemeClr val="accent6"/>
              </a:solidFill>
              <a:cs typeface="B Koodak" panose="00000700000000000000" pitchFamily="2" charset="-78"/>
            </a:endParaRPr>
          </a:p>
        </p:txBody>
      </p:sp>
      <p:sp>
        <p:nvSpPr>
          <p:cNvPr id="4" name="Rectangle 3"/>
          <p:cNvSpPr/>
          <p:nvPr/>
        </p:nvSpPr>
        <p:spPr>
          <a:xfrm>
            <a:off x="4192621" y="1085910"/>
            <a:ext cx="7603788" cy="830997"/>
          </a:xfrm>
          <a:prstGeom prst="rect">
            <a:avLst/>
          </a:prstGeom>
        </p:spPr>
        <p:txBody>
          <a:bodyPr wrap="square">
            <a:spAutoFit/>
          </a:bodyPr>
          <a:lstStyle/>
          <a:p>
            <a:pPr algn="ctr"/>
            <a:r>
              <a:rPr lang="fa-IR" sz="2400" dirty="0">
                <a:solidFill>
                  <a:schemeClr val="bg1"/>
                </a:solidFill>
                <a:cs typeface="B Koodak" panose="00000700000000000000" pitchFamily="2" charset="-78"/>
              </a:rPr>
              <a:t>فرآیندی است که در آن با انجام عملیاتی بر روی داده‌ها، ویژگی‌های بارز و تعیین‌کننده ی آن مشخص می‌شود.</a:t>
            </a:r>
            <a:endParaRPr lang="en-US" sz="2400" dirty="0">
              <a:solidFill>
                <a:schemeClr val="bg1"/>
              </a:solidFill>
              <a:cs typeface="B Koodak" panose="00000700000000000000" pitchFamily="2" charset="-78"/>
            </a:endParaRPr>
          </a:p>
        </p:txBody>
      </p:sp>
      <p:cxnSp>
        <p:nvCxnSpPr>
          <p:cNvPr id="6" name="Elbow Connector 5"/>
          <p:cNvCxnSpPr/>
          <p:nvPr/>
        </p:nvCxnSpPr>
        <p:spPr>
          <a:xfrm>
            <a:off x="2850204" y="575366"/>
            <a:ext cx="1342417" cy="723993"/>
          </a:xfrm>
          <a:prstGeom prst="bentConnector3">
            <a:avLst/>
          </a:prstGeom>
          <a:ln w="349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6"/>
          <p:cNvSpPr/>
          <p:nvPr/>
        </p:nvSpPr>
        <p:spPr>
          <a:xfrm>
            <a:off x="4356847" y="2025907"/>
            <a:ext cx="6491115" cy="830997"/>
          </a:xfrm>
          <a:prstGeom prst="rect">
            <a:avLst/>
          </a:prstGeom>
        </p:spPr>
        <p:txBody>
          <a:bodyPr wrap="square">
            <a:spAutoFit/>
          </a:bodyPr>
          <a:lstStyle/>
          <a:p>
            <a:pPr algn="r" rtl="1"/>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هدف استخراج ویژگی این است که داده‌های خام به شکل قابل استفاده‌تری برای پردازش‌های آماری بعدی درآیند.</a:t>
            </a:r>
            <a:r>
              <a:rPr lang="en-US"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[7]</a:t>
            </a:r>
            <a:endParaRPr lang="en-US" sz="2400" dirty="0">
              <a:solidFill>
                <a:schemeClr val="bg1"/>
              </a:solidFill>
              <a:cs typeface="B Koodak" panose="00000700000000000000" pitchFamily="2" charset="-78"/>
            </a:endParaRPr>
          </a:p>
        </p:txBody>
      </p:sp>
      <p:cxnSp>
        <p:nvCxnSpPr>
          <p:cNvPr id="9" name="Elbow Connector 8"/>
          <p:cNvCxnSpPr/>
          <p:nvPr/>
        </p:nvCxnSpPr>
        <p:spPr>
          <a:xfrm flipH="1">
            <a:off x="10847962" y="1501408"/>
            <a:ext cx="753894" cy="926042"/>
          </a:xfrm>
          <a:prstGeom prst="bentConnector3">
            <a:avLst>
              <a:gd name="adj1" fmla="val -30323"/>
            </a:avLst>
          </a:prstGeom>
          <a:ln w="349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p:cNvSpPr/>
          <p:nvPr/>
        </p:nvSpPr>
        <p:spPr>
          <a:xfrm>
            <a:off x="351824" y="3351338"/>
            <a:ext cx="3643946"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الگوها و کلاس‌های الگوها</a:t>
            </a:r>
            <a:endParaRPr lang="en-US" sz="3200" dirty="0">
              <a:solidFill>
                <a:schemeClr val="accent6"/>
              </a:solidFill>
              <a:cs typeface="B Koodak" panose="00000700000000000000" pitchFamily="2" charset="-78"/>
            </a:endParaRPr>
          </a:p>
        </p:txBody>
      </p:sp>
      <p:sp>
        <p:nvSpPr>
          <p:cNvPr id="16" name="Rectangle 15"/>
          <p:cNvSpPr/>
          <p:nvPr/>
        </p:nvSpPr>
        <p:spPr>
          <a:xfrm>
            <a:off x="3048000" y="4352890"/>
            <a:ext cx="8748409" cy="1938992"/>
          </a:xfrm>
          <a:prstGeom prst="rect">
            <a:avLst/>
          </a:prstGeom>
        </p:spPr>
        <p:txBody>
          <a:bodyPr wrap="square">
            <a:spAutoFit/>
          </a:bodyPr>
          <a:lstStyle/>
          <a:p>
            <a:pPr algn="ctr" rtl="1"/>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یک کلاس الگو، یک دسته­ی متمایز شده به­وسیله­ی برخی صفات و ویژگی‌های مشترک است. ویژگی‌های یک کلاس الگو، صفات نوعی هستند که بین همه الگوهای متعلق به آن کلاس مشترک هستند. ویژگی‌هایی که تفاوت‌های بین کلاس‌های الگو را بیان می‌کنند اغلب به­عنوان ویژگی‌های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hlinkClick r:id="rId2" tooltip="اینترست (صفحه وجود ندارد)"/>
              </a:rPr>
              <a:t>اینتراست</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شناخته می‌شوند. یک الگو، توصیفی از یکی از اعضای دسته است که ارائه دهنده­ی کلاس الگو می‌باشد.</a:t>
            </a:r>
            <a:r>
              <a:rPr lang="en-US"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[7]</a:t>
            </a:r>
            <a:endParaRPr lang="en-US" sz="2400" dirty="0">
              <a:solidFill>
                <a:schemeClr val="bg1"/>
              </a:solidFill>
              <a:cs typeface="B Koodak" panose="00000700000000000000" pitchFamily="2" charset="-78"/>
            </a:endParaRPr>
          </a:p>
        </p:txBody>
      </p:sp>
      <p:cxnSp>
        <p:nvCxnSpPr>
          <p:cNvPr id="17" name="Elbow Connector 16"/>
          <p:cNvCxnSpPr/>
          <p:nvPr/>
        </p:nvCxnSpPr>
        <p:spPr>
          <a:xfrm>
            <a:off x="4105072" y="3643725"/>
            <a:ext cx="1441462" cy="753894"/>
          </a:xfrm>
          <a:prstGeom prst="bentConnector3">
            <a:avLst>
              <a:gd name="adj1" fmla="val 99939"/>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 name="Slide Number Placeholder 1"/>
          <p:cNvSpPr>
            <a:spLocks noGrp="1"/>
          </p:cNvSpPr>
          <p:nvPr>
            <p:ph type="sldNum" idx="12"/>
          </p:nvPr>
        </p:nvSpPr>
        <p:spPr/>
        <p:txBody>
          <a:bodyPr/>
          <a:lstStyle/>
          <a:p>
            <a:fld id="{BCBEDDC4-EEE4-4C12-8038-44A55B1CF220}" type="slidenum">
              <a:rPr lang="en-US" smtClean="0"/>
              <a:t>39</a:t>
            </a:fld>
            <a:endParaRPr lang="en-US" dirty="0"/>
          </a:p>
        </p:txBody>
      </p:sp>
    </p:spTree>
    <p:extLst>
      <p:ext uri="{BB962C8B-B14F-4D97-AF65-F5344CB8AC3E}">
        <p14:creationId xmlns:p14="http://schemas.microsoft.com/office/powerpoint/2010/main" val="340461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3EB501-7B2E-4FFE-A5F8-214B564DD270}"/>
              </a:ext>
            </a:extLst>
          </p:cNvPr>
          <p:cNvSpPr>
            <a:spLocks noGrp="1"/>
          </p:cNvSpPr>
          <p:nvPr>
            <p:ph type="body" idx="1"/>
          </p:nvPr>
        </p:nvSpPr>
        <p:spPr>
          <a:xfrm>
            <a:off x="386081" y="1066800"/>
            <a:ext cx="10119286" cy="4175527"/>
          </a:xfrm>
        </p:spPr>
        <p:txBody>
          <a:bodyPr/>
          <a:lstStyle/>
          <a:p>
            <a:pPr marL="169329" indent="0" algn="r" rtl="1">
              <a:buNone/>
            </a:pPr>
            <a:r>
              <a:rPr lang="fa-IR" sz="2400" dirty="0">
                <a:latin typeface="MS UI Gothic" panose="020B0600070205080204" pitchFamily="34" charset="-128"/>
                <a:ea typeface="MS UI Gothic" panose="020B0600070205080204" pitchFamily="34" charset="-128"/>
                <a:cs typeface="B Koodak" panose="00000700000000000000" pitchFamily="2" charset="-78"/>
              </a:rPr>
              <a:t>زمانی گفته میشود  که یک برنامه کامپیوتری از تجربه ی </a:t>
            </a:r>
            <a:r>
              <a:rPr lang="en-US" sz="2400" dirty="0">
                <a:latin typeface="MS UI Gothic" panose="020B0600070205080204" pitchFamily="34" charset="-128"/>
                <a:ea typeface="MS UI Gothic" panose="020B0600070205080204" pitchFamily="34" charset="-128"/>
                <a:cs typeface="B Koodak" panose="00000700000000000000" pitchFamily="2" charset="-78"/>
              </a:rPr>
              <a:t>E</a:t>
            </a:r>
            <a:r>
              <a:rPr lang="fa-IR" sz="2400" dirty="0">
                <a:latin typeface="MS UI Gothic" panose="020B0600070205080204" pitchFamily="34" charset="-128"/>
                <a:ea typeface="MS UI Gothic" panose="020B0600070205080204" pitchFamily="34" charset="-128"/>
                <a:cs typeface="B Koodak" panose="00000700000000000000" pitchFamily="2" charset="-78"/>
              </a:rPr>
              <a:t> در مورد کار </a:t>
            </a:r>
            <a:r>
              <a:rPr lang="en-US" sz="2400" dirty="0">
                <a:latin typeface="MS UI Gothic" panose="020B0600070205080204" pitchFamily="34" charset="-128"/>
                <a:ea typeface="MS UI Gothic" panose="020B0600070205080204" pitchFamily="34" charset="-128"/>
                <a:cs typeface="B Koodak" panose="00000700000000000000" pitchFamily="2" charset="-78"/>
              </a:rPr>
              <a:t>T </a:t>
            </a:r>
            <a:r>
              <a:rPr lang="fa-IR" sz="2400" dirty="0">
                <a:latin typeface="MS UI Gothic" panose="020B0600070205080204" pitchFamily="34" charset="-128"/>
                <a:ea typeface="MS UI Gothic" panose="020B0600070205080204" pitchFamily="34" charset="-128"/>
                <a:cs typeface="B Koodak" panose="00000700000000000000" pitchFamily="2" charset="-78"/>
              </a:rPr>
              <a:t> بر حسب معیار کارایی </a:t>
            </a:r>
            <a:endParaRPr lang="en-US" sz="2400" dirty="0">
              <a:latin typeface="MS UI Gothic" panose="020B0600070205080204" pitchFamily="34" charset="-128"/>
              <a:ea typeface="MS UI Gothic" panose="020B0600070205080204" pitchFamily="34" charset="-128"/>
              <a:cs typeface="B Koodak" panose="00000700000000000000" pitchFamily="2" charset="-78"/>
            </a:endParaRPr>
          </a:p>
          <a:p>
            <a:pPr marL="169329" indent="0" algn="r" rtl="1">
              <a:buNone/>
            </a:pPr>
            <a:r>
              <a:rPr lang="en-US" sz="2400" dirty="0">
                <a:latin typeface="MS UI Gothic" panose="020B0600070205080204" pitchFamily="34" charset="-128"/>
                <a:ea typeface="MS UI Gothic" panose="020B0600070205080204" pitchFamily="34" charset="-128"/>
                <a:cs typeface="B Koodak" panose="00000700000000000000" pitchFamily="2" charset="-78"/>
              </a:rPr>
              <a:t>P</a:t>
            </a:r>
            <a:r>
              <a:rPr lang="fa-IR" sz="2400" dirty="0">
                <a:latin typeface="MS UI Gothic" panose="020B0600070205080204" pitchFamily="34" charset="-128"/>
                <a:ea typeface="MS UI Gothic" panose="020B0600070205080204" pitchFamily="34" charset="-128"/>
                <a:cs typeface="B Koodak" panose="00000700000000000000" pitchFamily="2" charset="-78"/>
              </a:rPr>
              <a:t> یادگیری دارد که کارایی اش بعد از تجربه </a:t>
            </a:r>
            <a:r>
              <a:rPr lang="en-US" sz="2400" dirty="0">
                <a:latin typeface="MS UI Gothic" panose="020B0600070205080204" pitchFamily="34" charset="-128"/>
                <a:ea typeface="MS UI Gothic" panose="020B0600070205080204" pitchFamily="34" charset="-128"/>
                <a:cs typeface="B Koodak" panose="00000700000000000000" pitchFamily="2" charset="-78"/>
              </a:rPr>
              <a:t>E</a:t>
            </a:r>
            <a:r>
              <a:rPr lang="fa-IR" sz="2400" dirty="0">
                <a:latin typeface="MS UI Gothic" panose="020B0600070205080204" pitchFamily="34" charset="-128"/>
                <a:ea typeface="MS UI Gothic" panose="020B0600070205080204" pitchFamily="34" charset="-128"/>
                <a:cs typeface="B Koodak" panose="00000700000000000000" pitchFamily="2" charset="-78"/>
              </a:rPr>
              <a:t> برای کار </a:t>
            </a:r>
            <a:r>
              <a:rPr lang="en-US" sz="2400" dirty="0">
                <a:latin typeface="MS UI Gothic" panose="020B0600070205080204" pitchFamily="34" charset="-128"/>
                <a:ea typeface="MS UI Gothic" panose="020B0600070205080204" pitchFamily="34" charset="-128"/>
                <a:cs typeface="B Koodak" panose="00000700000000000000" pitchFamily="2" charset="-78"/>
              </a:rPr>
              <a:t>T </a:t>
            </a:r>
            <a:r>
              <a:rPr lang="fa-IR" sz="2400" dirty="0">
                <a:latin typeface="MS UI Gothic" panose="020B0600070205080204" pitchFamily="34" charset="-128"/>
                <a:ea typeface="MS UI Gothic" panose="020B0600070205080204" pitchFamily="34" charset="-128"/>
                <a:cs typeface="B Koodak" panose="00000700000000000000" pitchFamily="2" charset="-78"/>
              </a:rPr>
              <a:t> بهبود بیابد . </a:t>
            </a:r>
            <a:r>
              <a:rPr lang="en-US" sz="2400" dirty="0">
                <a:latin typeface="MS UI Gothic" panose="020B0600070205080204" pitchFamily="34" charset="-128"/>
                <a:ea typeface="MS UI Gothic" panose="020B0600070205080204" pitchFamily="34" charset="-128"/>
                <a:cs typeface="B Koodak" panose="00000700000000000000" pitchFamily="2" charset="-78"/>
              </a:rPr>
              <a:t>[5]</a:t>
            </a:r>
          </a:p>
        </p:txBody>
      </p:sp>
      <p:sp>
        <p:nvSpPr>
          <p:cNvPr id="5" name="Flowchart: Document 4">
            <a:extLst>
              <a:ext uri="{FF2B5EF4-FFF2-40B4-BE49-F238E27FC236}">
                <a16:creationId xmlns:a16="http://schemas.microsoft.com/office/drawing/2014/main" id="{996DBEB6-7788-46C7-97A8-7814708D343E}"/>
              </a:ext>
            </a:extLst>
          </p:cNvPr>
          <p:cNvSpPr/>
          <p:nvPr/>
        </p:nvSpPr>
        <p:spPr>
          <a:xfrm>
            <a:off x="487681" y="95188"/>
            <a:ext cx="8487644" cy="1042732"/>
          </a:xfrm>
          <a:prstGeom prst="flowChartDocument">
            <a:avLst/>
          </a:prstGeom>
          <a:solidFill>
            <a:srgbClr val="B4C8D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1"/>
            <a:r>
              <a:rPr lang="en-US" sz="3600" dirty="0">
                <a:solidFill>
                  <a:schemeClr val="tx1"/>
                </a:solidFill>
                <a:cs typeface="B Koodak" panose="00000700000000000000" pitchFamily="2" charset="-78"/>
              </a:rPr>
              <a:t>Machin Learning </a:t>
            </a:r>
            <a:r>
              <a:rPr lang="fa-IR" sz="3600" dirty="0">
                <a:solidFill>
                  <a:schemeClr val="tx1"/>
                </a:solidFill>
                <a:cs typeface="B Koodak" panose="00000700000000000000" pitchFamily="2" charset="-78"/>
              </a:rPr>
              <a:t> چیست؟</a:t>
            </a:r>
            <a:endParaRPr lang="en-US" sz="3600" dirty="0">
              <a:solidFill>
                <a:schemeClr val="tx1"/>
              </a:solidFill>
              <a:cs typeface="B Koodak" panose="00000700000000000000" pitchFamily="2" charset="-78"/>
            </a:endParaRPr>
          </a:p>
        </p:txBody>
      </p:sp>
      <p:graphicFrame>
        <p:nvGraphicFramePr>
          <p:cNvPr id="8" name="Diagram 7">
            <a:extLst>
              <a:ext uri="{FF2B5EF4-FFF2-40B4-BE49-F238E27FC236}">
                <a16:creationId xmlns:a16="http://schemas.microsoft.com/office/drawing/2014/main" id="{CB5D6C49-6FBD-45B5-9BCD-086D2F7FA058}"/>
              </a:ext>
            </a:extLst>
          </p:cNvPr>
          <p:cNvGraphicFramePr/>
          <p:nvPr>
            <p:extLst>
              <p:ext uri="{D42A27DB-BD31-4B8C-83A1-F6EECF244321}">
                <p14:modId xmlns:p14="http://schemas.microsoft.com/office/powerpoint/2010/main" val="1138165105"/>
              </p:ext>
            </p:extLst>
          </p:nvPr>
        </p:nvGraphicFramePr>
        <p:xfrm>
          <a:off x="487681" y="2318242"/>
          <a:ext cx="6776720" cy="3913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idx="12"/>
          </p:nvPr>
        </p:nvSpPr>
        <p:spPr/>
        <p:txBody>
          <a:bodyPr/>
          <a:lstStyle/>
          <a:p>
            <a:fld id="{BCBEDDC4-EEE4-4C12-8038-44A55B1CF220}" type="slidenum">
              <a:rPr lang="en-US" smtClean="0"/>
              <a:t>4</a:t>
            </a:fld>
            <a:endParaRPr lang="en-US" dirty="0"/>
          </a:p>
        </p:txBody>
      </p:sp>
    </p:spTree>
    <p:extLst>
      <p:ext uri="{BB962C8B-B14F-4D97-AF65-F5344CB8AC3E}">
        <p14:creationId xmlns:p14="http://schemas.microsoft.com/office/powerpoint/2010/main" val="4181033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546696" y="632299"/>
          <a:ext cx="9302887" cy="5953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230470" y="204441"/>
            <a:ext cx="2632452"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ویژگی­های تصویر</a:t>
            </a:r>
            <a:endParaRPr lang="en-US" sz="3200" dirty="0">
              <a:solidFill>
                <a:schemeClr val="accent6"/>
              </a:solidFill>
              <a:cs typeface="B Koodak" panose="00000700000000000000" pitchFamily="2" charset="-78"/>
            </a:endParaRPr>
          </a:p>
        </p:txBody>
      </p:sp>
      <p:sp>
        <p:nvSpPr>
          <p:cNvPr id="5" name="Rectangle 4"/>
          <p:cNvSpPr/>
          <p:nvPr/>
        </p:nvSpPr>
        <p:spPr>
          <a:xfrm>
            <a:off x="9223738" y="1366895"/>
            <a:ext cx="1544781" cy="923330"/>
          </a:xfrm>
          <a:prstGeom prst="rect">
            <a:avLst/>
          </a:prstGeom>
        </p:spPr>
        <p:txBody>
          <a:bodyPr wrap="square">
            <a:spAutoFit/>
          </a:bodyPr>
          <a:lstStyle/>
          <a:p>
            <a:pPr algn="ctr"/>
            <a:r>
              <a:rPr lang="fa-IR" sz="1800" dirty="0">
                <a:latin typeface="Times New Roman" panose="02020603050405020304" pitchFamily="18" charset="0"/>
                <a:ea typeface="Calibri" panose="020F0502020204030204" pitchFamily="34" charset="0"/>
                <a:cs typeface="B Koodak" panose="00000700000000000000" pitchFamily="2" charset="-78"/>
              </a:rPr>
              <a:t>ویژگی­های عمومی یا سطح پایین</a:t>
            </a:r>
            <a:endParaRPr lang="en-US" sz="1800" dirty="0">
              <a:cs typeface="B Koodak" panose="00000700000000000000" pitchFamily="2" charset="-78"/>
            </a:endParaRPr>
          </a:p>
        </p:txBody>
      </p:sp>
      <p:sp>
        <p:nvSpPr>
          <p:cNvPr id="7" name="Rectangle 6"/>
          <p:cNvSpPr/>
          <p:nvPr/>
        </p:nvSpPr>
        <p:spPr>
          <a:xfrm>
            <a:off x="8871610" y="3147388"/>
            <a:ext cx="1429981" cy="923330"/>
          </a:xfrm>
          <a:prstGeom prst="rect">
            <a:avLst/>
          </a:prstGeom>
        </p:spPr>
        <p:txBody>
          <a:bodyPr wrap="square">
            <a:spAutoFit/>
          </a:bodyPr>
          <a:lstStyle/>
          <a:p>
            <a:pPr algn="ctr"/>
            <a:r>
              <a:rPr lang="fa-IR" sz="1800" dirty="0">
                <a:latin typeface="Times New Roman" panose="02020603050405020304" pitchFamily="18" charset="0"/>
                <a:ea typeface="Calibri" panose="020F0502020204030204" pitchFamily="34" charset="0"/>
                <a:cs typeface="B Koodak" panose="00000700000000000000" pitchFamily="2" charset="-78"/>
              </a:rPr>
              <a:t>ویژگی­های معنایی یا سطح بالا</a:t>
            </a:r>
            <a:endParaRPr lang="en-US" sz="1800" dirty="0">
              <a:cs typeface="B Koodak" panose="00000700000000000000" pitchFamily="2" charset="-78"/>
            </a:endParaRPr>
          </a:p>
        </p:txBody>
      </p:sp>
      <p:sp>
        <p:nvSpPr>
          <p:cNvPr id="8" name="Rectangle 7"/>
          <p:cNvSpPr/>
          <p:nvPr/>
        </p:nvSpPr>
        <p:spPr>
          <a:xfrm>
            <a:off x="9280051" y="4866597"/>
            <a:ext cx="1488468" cy="923330"/>
          </a:xfrm>
          <a:prstGeom prst="rect">
            <a:avLst/>
          </a:prstGeom>
        </p:spPr>
        <p:txBody>
          <a:bodyPr wrap="square">
            <a:spAutoFit/>
          </a:bodyPr>
          <a:lstStyle/>
          <a:p>
            <a:pPr algn="ctr"/>
            <a:r>
              <a:rPr lang="fa-IR" sz="1800" dirty="0">
                <a:latin typeface="Times New Roman" panose="02020603050405020304" pitchFamily="18" charset="0"/>
                <a:ea typeface="Calibri" panose="020F0502020204030204" pitchFamily="34" charset="0"/>
                <a:cs typeface="B Koodak" panose="00000700000000000000" pitchFamily="2" charset="-78"/>
              </a:rPr>
              <a:t>ویژگی­های مختص کاربردهای خاص</a:t>
            </a:r>
            <a:endParaRPr lang="en-US" sz="1800" dirty="0">
              <a:cs typeface="B Koodak" panose="00000700000000000000" pitchFamily="2" charset="-78"/>
            </a:endParaRPr>
          </a:p>
        </p:txBody>
      </p:sp>
      <p:sp>
        <p:nvSpPr>
          <p:cNvPr id="3" name="TextBox 2"/>
          <p:cNvSpPr txBox="1"/>
          <p:nvPr/>
        </p:nvSpPr>
        <p:spPr>
          <a:xfrm>
            <a:off x="403412" y="2151529"/>
            <a:ext cx="847164" cy="461665"/>
          </a:xfrm>
          <a:prstGeom prst="rect">
            <a:avLst/>
          </a:prstGeom>
          <a:noFill/>
        </p:spPr>
        <p:txBody>
          <a:bodyPr wrap="square" rtlCol="0">
            <a:spAutoFit/>
          </a:bodyPr>
          <a:lstStyle/>
          <a:p>
            <a:r>
              <a:rPr lang="en-US" sz="2400" dirty="0">
                <a:solidFill>
                  <a:schemeClr val="bg1"/>
                </a:solidFill>
              </a:rPr>
              <a:t>[7]</a:t>
            </a:r>
          </a:p>
        </p:txBody>
      </p:sp>
      <p:sp>
        <p:nvSpPr>
          <p:cNvPr id="6" name="Slide Number Placeholder 5"/>
          <p:cNvSpPr>
            <a:spLocks noGrp="1"/>
          </p:cNvSpPr>
          <p:nvPr>
            <p:ph type="sldNum" idx="12"/>
          </p:nvPr>
        </p:nvSpPr>
        <p:spPr/>
        <p:txBody>
          <a:bodyPr/>
          <a:lstStyle/>
          <a:p>
            <a:fld id="{BCBEDDC4-EEE4-4C12-8038-44A55B1CF220}" type="slidenum">
              <a:rPr lang="en-US" smtClean="0"/>
              <a:t>40</a:t>
            </a:fld>
            <a:endParaRPr lang="en-US" dirty="0"/>
          </a:p>
        </p:txBody>
      </p:sp>
    </p:spTree>
    <p:extLst>
      <p:ext uri="{BB962C8B-B14F-4D97-AF65-F5344CB8AC3E}">
        <p14:creationId xmlns:p14="http://schemas.microsoft.com/office/powerpoint/2010/main" val="2223570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6761" y="238487"/>
            <a:ext cx="3823483"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استخراج ویژگی­های شکلی</a:t>
            </a:r>
            <a:endParaRPr lang="en-US" sz="3200" dirty="0">
              <a:solidFill>
                <a:schemeClr val="accent6"/>
              </a:solidFill>
              <a:cs typeface="B Koodak" panose="00000700000000000000" pitchFamily="2" charset="-78"/>
            </a:endParaRPr>
          </a:p>
        </p:txBody>
      </p:sp>
      <p:sp>
        <p:nvSpPr>
          <p:cNvPr id="6" name="Rectangle 5"/>
          <p:cNvSpPr/>
          <p:nvPr/>
        </p:nvSpPr>
        <p:spPr>
          <a:xfrm>
            <a:off x="1320555" y="1345471"/>
            <a:ext cx="10330774" cy="1200329"/>
          </a:xfrm>
          <a:prstGeom prst="rect">
            <a:avLst/>
          </a:prstGeom>
        </p:spPr>
        <p:txBody>
          <a:bodyPr wrap="square">
            <a:spAutoFit/>
          </a:bodyPr>
          <a:lstStyle/>
          <a:p>
            <a:pPr algn="ct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شکل یک شی، مشخصه­های پیکربندی سطح آن است که بوسیله­ی مرز آن نمایش داده می­شود. تشخیص شکل یکی از روش­هایی است که به­واسطه­ی آن درک انسان از محیط انجام می­گیرد. این امر در بازیابی تصاویر مبتنی بر محتوا بسیار مهم می­باشد چرا که معادل ناحیه­ی مورد نظر در تصاویر است.</a:t>
            </a:r>
            <a:endParaRPr lang="en-US" sz="2400" dirty="0">
              <a:solidFill>
                <a:schemeClr val="bg1"/>
              </a:solidFill>
              <a:cs typeface="B Koodak" panose="00000700000000000000" pitchFamily="2" charset="-78"/>
            </a:endParaRPr>
          </a:p>
        </p:txBody>
      </p:sp>
      <p:sp>
        <p:nvSpPr>
          <p:cNvPr id="11" name="Rectangle 10"/>
          <p:cNvSpPr/>
          <p:nvPr/>
        </p:nvSpPr>
        <p:spPr>
          <a:xfrm>
            <a:off x="1320555" y="2731327"/>
            <a:ext cx="10108610" cy="1200329"/>
          </a:xfrm>
          <a:prstGeom prst="rect">
            <a:avLst/>
          </a:prstGeom>
        </p:spPr>
        <p:txBody>
          <a:bodyPr wrap="square">
            <a:spAutoFit/>
          </a:bodyPr>
          <a:lstStyle/>
          <a:p>
            <a:pPr algn="ctr" rtl="1"/>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ویژگی­های شکل بر طبق تکنیک­های بکار رفته دسته­بندی می­شوند که مبتنی بر </a:t>
            </a:r>
            <a:r>
              <a:rPr lang="fa-IR" sz="2400"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مرز و ناحیه </a:t>
            </a: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هستند. تکنیک­های مبتنی بر مرز، ناحیه­ی شکل را با استفاده از بازنمایی مشخصه خارجی آن مرز توصیف می­کنند، برای مثال پیکسل­های در راستای مرز اشیا جزو این دسته از ویژگی­ها هستند.</a:t>
            </a:r>
            <a:r>
              <a:rPr lang="en-US"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[8]</a:t>
            </a:r>
            <a:endParaRPr lang="en-US" sz="2400" dirty="0">
              <a:solidFill>
                <a:schemeClr val="bg1"/>
              </a:solidFill>
            </a:endParaRPr>
          </a:p>
        </p:txBody>
      </p:sp>
      <p:pic>
        <p:nvPicPr>
          <p:cNvPr id="12" name="Picture 11"/>
          <p:cNvPicPr>
            <a:picLocks noChangeAspect="1"/>
          </p:cNvPicPr>
          <p:nvPr/>
        </p:nvPicPr>
        <p:blipFill>
          <a:blip r:embed="rId2"/>
          <a:stretch>
            <a:fillRect/>
          </a:stretch>
        </p:blipFill>
        <p:spPr>
          <a:xfrm>
            <a:off x="3296409" y="4444629"/>
            <a:ext cx="6156901" cy="1666233"/>
          </a:xfrm>
          <a:prstGeom prst="rect">
            <a:avLst/>
          </a:prstGeom>
        </p:spPr>
      </p:pic>
      <p:sp>
        <p:nvSpPr>
          <p:cNvPr id="2" name="Slide Number Placeholder 1"/>
          <p:cNvSpPr>
            <a:spLocks noGrp="1"/>
          </p:cNvSpPr>
          <p:nvPr>
            <p:ph type="sldNum" idx="12"/>
          </p:nvPr>
        </p:nvSpPr>
        <p:spPr/>
        <p:txBody>
          <a:bodyPr/>
          <a:lstStyle/>
          <a:p>
            <a:fld id="{B0EEC428-9EB1-4F8B-808E-62903D33BAC4}" type="slidenum">
              <a:rPr lang="en-US" smtClean="0"/>
              <a:t>41</a:t>
            </a:fld>
            <a:endParaRPr lang="en-US" dirty="0"/>
          </a:p>
        </p:txBody>
      </p:sp>
    </p:spTree>
    <p:extLst>
      <p:ext uri="{BB962C8B-B14F-4D97-AF65-F5344CB8AC3E}">
        <p14:creationId xmlns:p14="http://schemas.microsoft.com/office/powerpoint/2010/main" val="386564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761" y="238487"/>
            <a:ext cx="4083169"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...استخراج ویژگی­های شکلی</a:t>
            </a:r>
            <a:endParaRPr lang="en-US" sz="3200" dirty="0">
              <a:solidFill>
                <a:schemeClr val="accent6"/>
              </a:solidFill>
              <a:cs typeface="B Koodak" panose="00000700000000000000" pitchFamily="2" charset="-78"/>
            </a:endParaRPr>
          </a:p>
        </p:txBody>
      </p:sp>
      <p:sp>
        <p:nvSpPr>
          <p:cNvPr id="4" name="Rectangle 3"/>
          <p:cNvSpPr/>
          <p:nvPr/>
        </p:nvSpPr>
        <p:spPr>
          <a:xfrm>
            <a:off x="4600398" y="800218"/>
            <a:ext cx="7088221" cy="3542508"/>
          </a:xfrm>
          <a:prstGeom prst="rect">
            <a:avLst/>
          </a:prstGeom>
        </p:spPr>
        <p:txBody>
          <a:bodyPr wrap="square">
            <a:spAutoFit/>
          </a:bodyPr>
          <a:lstStyle/>
          <a:p>
            <a:pPr algn="r"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بنابراین روش­های مبتنی بر شکل به دو دسته تقسیم می­شوند:</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روش اول: </a:t>
            </a:r>
          </a:p>
          <a:p>
            <a:pPr algn="r"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بر مبنای لبه</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a:endPar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algn="r"/>
            <a:endPar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algn="r"/>
            <a:endPar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algn="r"/>
            <a:endPar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algn="r"/>
            <a:endPar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algn="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روش دوم:</a:t>
            </a:r>
          </a:p>
          <a:p>
            <a:pPr algn="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بر مبنای ناحیه</a:t>
            </a:r>
            <a:endParaRPr lang="en-US" sz="2000" dirty="0">
              <a:solidFill>
                <a:schemeClr val="bg1"/>
              </a:solidFill>
            </a:endParaRPr>
          </a:p>
        </p:txBody>
      </p:sp>
      <p:sp>
        <p:nvSpPr>
          <p:cNvPr id="5" name="Rectangle 4"/>
          <p:cNvSpPr/>
          <p:nvPr/>
        </p:nvSpPr>
        <p:spPr>
          <a:xfrm>
            <a:off x="4932362" y="2280623"/>
            <a:ext cx="6164095" cy="707886"/>
          </a:xfrm>
          <a:prstGeom prst="rect">
            <a:avLst/>
          </a:prstGeom>
        </p:spPr>
        <p:txBody>
          <a:bodyPr wrap="square">
            <a:spAutoFit/>
          </a:bodyPr>
          <a:lstStyle/>
          <a:p>
            <a:pPr algn="r" rtl="1"/>
            <a:r>
              <a:rPr lang="fa-IR" sz="2000"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در روش­هایی که بر مبنای لبه هستند تنها از جزئیات لبه و پیرامون اشیا استفاده می­کنند و داخل شکل به­طور کلی نادیده گرفته می­شود</a:t>
            </a:r>
            <a:r>
              <a:rPr lang="en-US"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[8]</a:t>
            </a:r>
            <a:endParaRPr lang="en-US" sz="2000" dirty="0">
              <a:solidFill>
                <a:schemeClr val="bg1"/>
              </a:solidFill>
            </a:endParaRPr>
          </a:p>
        </p:txBody>
      </p:sp>
      <p:sp>
        <p:nvSpPr>
          <p:cNvPr id="6" name="Rectangle 5"/>
          <p:cNvSpPr/>
          <p:nvPr/>
        </p:nvSpPr>
        <p:spPr>
          <a:xfrm>
            <a:off x="3822970" y="4465836"/>
            <a:ext cx="7273487" cy="707886"/>
          </a:xfrm>
          <a:prstGeom prst="rect">
            <a:avLst/>
          </a:prstGeom>
        </p:spPr>
        <p:txBody>
          <a:bodyPr wrap="square">
            <a:spAutoFit/>
          </a:bodyPr>
          <a:lstStyle/>
          <a:p>
            <a:pPr algn="r" rtl="1"/>
            <a:r>
              <a:rPr lang="fa-IR" sz="2000"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در روش­هایی که بر مبنای ناحیه هستند به محتوای داخلی شکل اهمیت داده می­شود</a:t>
            </a:r>
            <a:r>
              <a:rPr lang="en-US" sz="2000"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  </a:t>
            </a:r>
            <a:r>
              <a:rPr lang="en-US"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[8]</a:t>
            </a:r>
            <a:endParaRPr lang="en-US" sz="2000" dirty="0">
              <a:solidFill>
                <a:schemeClr val="bg1"/>
              </a:solidFill>
            </a:endParaRPr>
          </a:p>
        </p:txBody>
      </p:sp>
      <p:pic>
        <p:nvPicPr>
          <p:cNvPr id="7" name="Picture 6"/>
          <p:cNvPicPr>
            <a:picLocks noChangeAspect="1"/>
          </p:cNvPicPr>
          <p:nvPr/>
        </p:nvPicPr>
        <p:blipFill>
          <a:blip r:embed="rId2">
            <a:duotone>
              <a:prstClr val="black"/>
              <a:schemeClr val="tx2">
                <a:lumMod val="10000"/>
                <a:tint val="45000"/>
                <a:satMod val="400000"/>
              </a:schemeClr>
            </a:duotone>
          </a:blip>
          <a:stretch>
            <a:fillRect/>
          </a:stretch>
        </p:blipFill>
        <p:spPr>
          <a:xfrm>
            <a:off x="556767" y="1260932"/>
            <a:ext cx="3266203" cy="267203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766" y="4212077"/>
            <a:ext cx="3266203" cy="2144000"/>
          </a:xfrm>
          <a:prstGeom prst="rect">
            <a:avLst/>
          </a:prstGeom>
        </p:spPr>
      </p:pic>
      <p:sp>
        <p:nvSpPr>
          <p:cNvPr id="3" name="Slide Number Placeholder 2"/>
          <p:cNvSpPr>
            <a:spLocks noGrp="1"/>
          </p:cNvSpPr>
          <p:nvPr>
            <p:ph type="sldNum" idx="12"/>
          </p:nvPr>
        </p:nvSpPr>
        <p:spPr/>
        <p:txBody>
          <a:bodyPr/>
          <a:lstStyle/>
          <a:p>
            <a:fld id="{BCBEDDC4-EEE4-4C12-8038-44A55B1CF220}" type="slidenum">
              <a:rPr lang="en-US" smtClean="0"/>
              <a:t>42</a:t>
            </a:fld>
            <a:endParaRPr lang="en-US" dirty="0"/>
          </a:p>
        </p:txBody>
      </p:sp>
    </p:spTree>
    <p:extLst>
      <p:ext uri="{BB962C8B-B14F-4D97-AF65-F5344CB8AC3E}">
        <p14:creationId xmlns:p14="http://schemas.microsoft.com/office/powerpoint/2010/main" val="3932410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1013" y="1155996"/>
            <a:ext cx="11488368" cy="2170787"/>
          </a:xfrm>
          <a:prstGeom prst="rect">
            <a:avLst/>
          </a:prstGeom>
        </p:spPr>
        <p:txBody>
          <a:bodyPr wrap="square">
            <a:spAutoFit/>
          </a:bodyPr>
          <a:lstStyle/>
          <a:p>
            <a:pPr algn="just" rtl="1">
              <a:lnSpc>
                <a:spcPct val="107000"/>
              </a:lnSpc>
              <a:spcAft>
                <a:spcPts val="800"/>
              </a:spcAft>
            </a:pP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مطلوبیت استفاده از لبه­ها به دو علت است:</a:t>
            </a:r>
            <a:endParaRPr lang="en-US"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fa-IR" sz="2400" dirty="0">
                <a:solidFill>
                  <a:schemeClr val="accent6"/>
                </a:solidFill>
                <a:latin typeface="Times New Roman" panose="02020603050405020304" pitchFamily="18" charset="0"/>
                <a:ea typeface="Calibri" panose="020F0502020204030204" pitchFamily="34" charset="0"/>
                <a:cs typeface="B Koodak" panose="00000700000000000000" pitchFamily="2" charset="-78"/>
              </a:rPr>
              <a:t>اولا حجم لبه­های تصویر نسبت به حجم پیکسل­های تصویر بسیار کم بوده بنابراین به­علت کاهش اطلاعات تحت پردازش می­توان سیستمی کارا با استفاده از لبه­ها ساخت،</a:t>
            </a: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fa-IR" sz="2400" dirty="0">
                <a:solidFill>
                  <a:srgbClr val="FFFF00"/>
                </a:solidFill>
                <a:latin typeface="Times New Roman" panose="02020603050405020304" pitchFamily="18" charset="0"/>
                <a:ea typeface="Calibri" panose="020F0502020204030204" pitchFamily="34" charset="0"/>
                <a:cs typeface="B Koodak" panose="00000700000000000000" pitchFamily="2" charset="-78"/>
              </a:rPr>
              <a:t>ثانیا لبه­ها به­علت استفاده از همبستگی میان پیکسل ­ها حجم زیادی از اطلاعات تصویر را دربر دارند و همچنین از آنجایی که از دیدگاه درک انسانی نیز اشکال بواسطه­ی لبه­هایشان از یکدیگر تمییز داده می­شوند پس می­توان سیستمی دقیق با استفاده از لبه­ها ساخت.</a:t>
            </a:r>
            <a:r>
              <a:rPr lang="en-US"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[7]</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169677" y="199576"/>
            <a:ext cx="2016899"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آشکارساز لبه</a:t>
            </a:r>
            <a:endParaRPr lang="en-US" sz="3200" dirty="0">
              <a:solidFill>
                <a:schemeClr val="accent6"/>
              </a:solidFill>
            </a:endParaRPr>
          </a:p>
        </p:txBody>
      </p:sp>
      <p:sp>
        <p:nvSpPr>
          <p:cNvPr id="5" name="Rectangle 4"/>
          <p:cNvSpPr/>
          <p:nvPr/>
        </p:nvSpPr>
        <p:spPr>
          <a:xfrm>
            <a:off x="6498078" y="3680890"/>
            <a:ext cx="4250990" cy="2308324"/>
          </a:xfrm>
          <a:prstGeom prst="rect">
            <a:avLst/>
          </a:prstGeom>
          <a:ln>
            <a:solidFill>
              <a:schemeClr val="bg1"/>
            </a:solidFill>
          </a:ln>
        </p:spPr>
        <p:txBody>
          <a:bodyPr wrap="square">
            <a:spAutoFit/>
          </a:bodyPr>
          <a:lstStyle/>
          <a:p>
            <a:pPr algn="ct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هدف آشکارسازی لبه نشان‌گذاری نقاطی از یک تصویر است که در آنها شدت روشنایی به تندی تغییر می‌کند. تغییرات تند در خصوصیات تصویر معمولاً نماینده­ی رویدادهای مهم و تغییرات در خصوصیات محیط هستند.</a:t>
            </a:r>
            <a:endParaRPr lang="en-US" sz="2400" dirty="0">
              <a:solidFill>
                <a:schemeClr val="bg1"/>
              </a:solidFill>
            </a:endParaRPr>
          </a:p>
        </p:txBody>
      </p:sp>
      <p:sp>
        <p:nvSpPr>
          <p:cNvPr id="6" name="Rectangle 5"/>
          <p:cNvSpPr/>
          <p:nvPr/>
        </p:nvSpPr>
        <p:spPr>
          <a:xfrm>
            <a:off x="1742332" y="3684725"/>
            <a:ext cx="4463916" cy="2308324"/>
          </a:xfrm>
          <a:prstGeom prst="rect">
            <a:avLst/>
          </a:prstGeom>
          <a:ln>
            <a:solidFill>
              <a:schemeClr val="bg1"/>
            </a:solidFill>
          </a:ln>
        </p:spPr>
        <p:txBody>
          <a:bodyPr wrap="square">
            <a:spAutoFit/>
          </a:bodyPr>
          <a:lstStyle/>
          <a:p>
            <a:pPr algn="ct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لبه‌ها ممکن است وابسته به دیدگاه باشند یعنی می‌توانند با تغییر نقطه­ی دید تغییر کنند، و نوعاً هندسه­ی صحنه­ی اجسامی که جلوی همدیگر را گرفته‌اند و مانند آن را نشان می‌دهند یا ممکن است نابسته به دیدگاه باشند.</a:t>
            </a:r>
            <a:endParaRPr lang="en-US" sz="2400" dirty="0">
              <a:solidFill>
                <a:schemeClr val="bg1"/>
              </a:solidFill>
            </a:endParaRPr>
          </a:p>
        </p:txBody>
      </p:sp>
      <p:sp>
        <p:nvSpPr>
          <p:cNvPr id="2" name="Slide Number Placeholder 1"/>
          <p:cNvSpPr>
            <a:spLocks noGrp="1"/>
          </p:cNvSpPr>
          <p:nvPr>
            <p:ph type="sldNum" idx="12"/>
          </p:nvPr>
        </p:nvSpPr>
        <p:spPr/>
        <p:txBody>
          <a:bodyPr/>
          <a:lstStyle/>
          <a:p>
            <a:fld id="{BCBEDDC4-EEE4-4C12-8038-44A55B1CF220}" type="slidenum">
              <a:rPr lang="en-US" smtClean="0"/>
              <a:t>43</a:t>
            </a:fld>
            <a:endParaRPr lang="en-US" dirty="0"/>
          </a:p>
        </p:txBody>
      </p:sp>
    </p:spTree>
    <p:extLst>
      <p:ext uri="{BB962C8B-B14F-4D97-AF65-F5344CB8AC3E}">
        <p14:creationId xmlns:p14="http://schemas.microsoft.com/office/powerpoint/2010/main" val="990513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022" y="1101936"/>
            <a:ext cx="11274358" cy="1938992"/>
          </a:xfrm>
          <a:prstGeom prst="rect">
            <a:avLst/>
          </a:prstGeom>
        </p:spPr>
        <p:txBody>
          <a:bodyPr wrap="square">
            <a:spAutoFit/>
          </a:bodyPr>
          <a:lstStyle/>
          <a:p>
            <a:pPr algn="r" rtl="1"/>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لبه، مرز بین نواحی با خواص نسبتاً متفاوت سطح خاکستری است. نظریه­ی پایه در بیشتر روش‌های آشکارسازی لبه، محاسبه یک عملگر مشتق محلی است.</a:t>
            </a:r>
            <a:r>
              <a:rPr lang="fa-IR" sz="2400" dirty="0">
                <a:solidFill>
                  <a:schemeClr val="bg1"/>
                </a:solidFill>
                <a:cs typeface="B Koodak" panose="00000700000000000000" pitchFamily="2" charset="-78"/>
              </a:rPr>
              <a:t>  اگر یک لبه را به عنوان تغییر در شدت روشنایی که در طول چند پیکسل دیده می‌شود در نظر بگیریم، الگوریتم‌های آشکارسازی لبه به­طور کلی مشتقی از این تغییر شدت روشنایی را محاسبه می‌کنند.</a:t>
            </a:r>
            <a:r>
              <a:rPr lang="en-US" sz="2400" dirty="0">
                <a:latin typeface="Arial Rounded MT Bold" panose="020F0704030504030204" pitchFamily="34" charset="0"/>
              </a:rPr>
              <a:t> </a:t>
            </a:r>
            <a:r>
              <a:rPr lang="en-US" sz="2400" dirty="0">
                <a:solidFill>
                  <a:schemeClr val="bg1"/>
                </a:solidFill>
                <a:latin typeface="Arial Rounded MT Bold" panose="020F0704030504030204" pitchFamily="34" charset="0"/>
              </a:rPr>
              <a:t>[9] </a:t>
            </a:r>
            <a:endParaRPr lang="en-US" sz="2400" dirty="0">
              <a:solidFill>
                <a:schemeClr val="bg1"/>
              </a:solidFill>
              <a:cs typeface="B Koodak" panose="00000700000000000000" pitchFamily="2" charset="-78"/>
            </a:endParaRPr>
          </a:p>
          <a:p>
            <a:pPr algn="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endParaRPr lang="en-US" sz="2400" dirty="0">
              <a:solidFill>
                <a:schemeClr val="bg1"/>
              </a:solidFill>
              <a:cs typeface="B Koodak" panose="00000700000000000000" pitchFamily="2" charset="-78"/>
            </a:endParaRPr>
          </a:p>
        </p:txBody>
      </p:sp>
      <p:sp>
        <p:nvSpPr>
          <p:cNvPr id="3" name="Rectangle 2"/>
          <p:cNvSpPr/>
          <p:nvPr/>
        </p:nvSpPr>
        <p:spPr>
          <a:xfrm>
            <a:off x="169677" y="199576"/>
            <a:ext cx="2358338" cy="584775"/>
          </a:xfrm>
          <a:prstGeom prst="rect">
            <a:avLst/>
          </a:prstGeom>
        </p:spPr>
        <p:txBody>
          <a:bodyPr wrap="none">
            <a:spAutoFit/>
          </a:bodyPr>
          <a:lstStyle/>
          <a:p>
            <a:r>
              <a:rPr lang="fa-IR" sz="3200" dirty="0">
                <a:solidFill>
                  <a:schemeClr val="accent6"/>
                </a:solidFill>
                <a:cs typeface="B Koodak" panose="00000700000000000000" pitchFamily="2" charset="-78"/>
              </a:rPr>
              <a:t>مشتق اول و دوم</a:t>
            </a:r>
            <a:endParaRPr lang="en-US" sz="3200" dirty="0">
              <a:solidFill>
                <a:schemeClr val="accent6"/>
              </a:solidFill>
              <a:cs typeface="B Koodak" panose="00000700000000000000" pitchFamily="2" charset="-78"/>
            </a:endParaRPr>
          </a:p>
        </p:txBody>
      </p:sp>
      <p:sp>
        <p:nvSpPr>
          <p:cNvPr id="5" name="Rectangle 4"/>
          <p:cNvSpPr/>
          <p:nvPr/>
        </p:nvSpPr>
        <p:spPr>
          <a:xfrm>
            <a:off x="169678" y="3163558"/>
            <a:ext cx="11639702" cy="2308324"/>
          </a:xfrm>
          <a:prstGeom prst="rect">
            <a:avLst/>
          </a:prstGeom>
        </p:spPr>
        <p:txBody>
          <a:bodyPr wrap="square">
            <a:spAutoFit/>
          </a:bodyPr>
          <a:lstStyle/>
          <a:p>
            <a:pPr algn="r" rtl="1"/>
            <a:r>
              <a:rPr lang="fa-IR" sz="2400" dirty="0">
                <a:solidFill>
                  <a:srgbClr val="FFC000"/>
                </a:solidFill>
                <a:latin typeface="Times New Roman" panose="02020603050405020304" pitchFamily="18" charset="0"/>
                <a:ea typeface="Calibri" panose="020F0502020204030204" pitchFamily="34" charset="0"/>
                <a:cs typeface="B Koodak" panose="00000700000000000000" pitchFamily="2" charset="-78"/>
              </a:rPr>
              <a:t>مشتق اول مقطع سطح خاکستری در لبه­ی جلویی گذر، مثبت است، در لبه­ی عقبی آن منفی است و همان طور که مورد انتظار است، در نواحی با سطح خاکستری ثابت صفر است. مشتق دوم برای قسمتی از گذر که در طرف تیره­ی لبه است، مثبت است، برای قسمت دیگر گذر که در طرف روشن لبه است، منفی است، و در نواحی با سطح خاکستری ثابت، صفر است. بنابراین، از بزرگی مشتق اول می‌توان برای تعیین این که آیا پیکسل در روی لبه قرار دارد، استفاده کرد. مشتق دوم در نقطه­ی وسطی هر گذر سطح خاکستری یک عبور از صفر دارد. عبور از صفرها راهی قوی برای تعیین محل لبه‌های تصویر فراهم می‌آورند.</a:t>
            </a:r>
            <a:r>
              <a:rPr lang="en-US" sz="2400" dirty="0">
                <a:latin typeface="Arial Rounded MT Bold" panose="020F0704030504030204" pitchFamily="34" charset="0"/>
              </a:rPr>
              <a:t> </a:t>
            </a:r>
            <a:r>
              <a:rPr lang="en-US" sz="2400" dirty="0">
                <a:solidFill>
                  <a:schemeClr val="bg1"/>
                </a:solidFill>
                <a:latin typeface="Arial Rounded MT Bold" panose="020F0704030504030204" pitchFamily="34" charset="0"/>
              </a:rPr>
              <a:t>[9] </a:t>
            </a:r>
            <a:endParaRPr lang="en-US" sz="2400" dirty="0">
              <a:solidFill>
                <a:srgbClr val="FFC000"/>
              </a:solidFill>
            </a:endParaRPr>
          </a:p>
        </p:txBody>
      </p:sp>
      <p:sp>
        <p:nvSpPr>
          <p:cNvPr id="4" name="Slide Number Placeholder 3"/>
          <p:cNvSpPr>
            <a:spLocks noGrp="1"/>
          </p:cNvSpPr>
          <p:nvPr>
            <p:ph type="sldNum" idx="12"/>
          </p:nvPr>
        </p:nvSpPr>
        <p:spPr/>
        <p:txBody>
          <a:bodyPr/>
          <a:lstStyle/>
          <a:p>
            <a:fld id="{BCBEDDC4-EEE4-4C12-8038-44A55B1CF220}" type="slidenum">
              <a:rPr lang="en-US" smtClean="0"/>
              <a:t>44</a:t>
            </a:fld>
            <a:endParaRPr lang="en-US" dirty="0"/>
          </a:p>
        </p:txBody>
      </p:sp>
    </p:spTree>
    <p:extLst>
      <p:ext uri="{BB962C8B-B14F-4D97-AF65-F5344CB8AC3E}">
        <p14:creationId xmlns:p14="http://schemas.microsoft.com/office/powerpoint/2010/main" val="3351761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8693" y="189849"/>
            <a:ext cx="3818674"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عملگرهای آشکارسازی لبه</a:t>
            </a:r>
            <a:endParaRPr lang="en-US" sz="3200" dirty="0">
              <a:solidFill>
                <a:schemeClr val="accent6"/>
              </a:solidFill>
            </a:endParaRPr>
          </a:p>
        </p:txBody>
      </p:sp>
      <p:sp>
        <p:nvSpPr>
          <p:cNvPr id="5" name="Rectangle 4"/>
          <p:cNvSpPr/>
          <p:nvPr/>
        </p:nvSpPr>
        <p:spPr>
          <a:xfrm>
            <a:off x="9790319" y="774624"/>
            <a:ext cx="2000869" cy="523220"/>
          </a:xfrm>
          <a:prstGeom prst="rect">
            <a:avLst/>
          </a:prstGeom>
        </p:spPr>
        <p:txBody>
          <a:bodyPr wrap="none">
            <a:spAutoFit/>
          </a:bodyPr>
          <a:lstStyle/>
          <a:p>
            <a:pPr algn="r" rtl="1"/>
            <a:r>
              <a:rPr lang="fa-IR" sz="2800" b="1" dirty="0">
                <a:solidFill>
                  <a:srgbClr val="FFFF00"/>
                </a:solidFill>
                <a:latin typeface="Times New Roman" panose="02020603050405020304" pitchFamily="18" charset="0"/>
                <a:ea typeface="Times New Roman" panose="02020603050405020304" pitchFamily="18" charset="0"/>
                <a:cs typeface="B Koodak" panose="00000700000000000000" pitchFamily="2" charset="-78"/>
              </a:rPr>
              <a:t>الگوریتم</a:t>
            </a:r>
            <a:r>
              <a:rPr lang="en-US" sz="2400" b="1" dirty="0">
                <a:solidFill>
                  <a:srgbClr val="FFFF00"/>
                </a:solidFill>
                <a:latin typeface="Times New Roman" panose="02020603050405020304" pitchFamily="18" charset="0"/>
                <a:ea typeface="Times New Roman" panose="02020603050405020304" pitchFamily="18" charset="0"/>
                <a:cs typeface="B Koodak" panose="00000700000000000000" pitchFamily="2" charset="-78"/>
              </a:rPr>
              <a:t>Sobel </a:t>
            </a:r>
            <a:endParaRPr lang="en-US" sz="2800" dirty="0">
              <a:solidFill>
                <a:srgbClr val="FFFF00"/>
              </a:solidFill>
            </a:endParaRPr>
          </a:p>
        </p:txBody>
      </p:sp>
      <p:sp>
        <p:nvSpPr>
          <p:cNvPr id="6" name="Rectangle 5"/>
          <p:cNvSpPr/>
          <p:nvPr/>
        </p:nvSpPr>
        <p:spPr>
          <a:xfrm>
            <a:off x="622570" y="1311637"/>
            <a:ext cx="10711418" cy="830997"/>
          </a:xfrm>
          <a:prstGeom prst="rect">
            <a:avLst/>
          </a:prstGeom>
        </p:spPr>
        <p:txBody>
          <a:bodyPr wrap="square">
            <a:spAutoFit/>
          </a:bodyPr>
          <a:lstStyle/>
          <a:p>
            <a:pPr algn="r" rtl="1"/>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این متد لبه­ها را با استفاده از تخمین زدن مشتق پیدا می­کند، که لبه­ها را در آن نقاطی بر می­گرداند که گرادیان تصویر</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I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max </a:t>
            </a:r>
            <a:r>
              <a:rPr lang="en-US" sz="2400" dirty="0">
                <a:solidFill>
                  <a:schemeClr val="bg1"/>
                </a:solidFill>
                <a:latin typeface="B Koodak" panose="00000700000000000000" pitchFamily="2" charset="-78"/>
                <a:ea typeface="Times New Roman" panose="02020603050405020304" pitchFamily="18" charset="0"/>
              </a:rPr>
              <a:t> </a:t>
            </a:r>
            <a:r>
              <a:rPr lang="fa-IR" sz="2400" dirty="0">
                <a:solidFill>
                  <a:schemeClr val="bg1"/>
                </a:solidFill>
                <a:latin typeface="B Koodak" panose="00000700000000000000" pitchFamily="2" charset="-78"/>
                <a:ea typeface="Times New Roman" panose="02020603050405020304" pitchFamily="18" charset="0"/>
              </a:rPr>
              <a:t> است.</a:t>
            </a:r>
            <a:r>
              <a:rPr lang="fa-IR" sz="2000" b="1" dirty="0">
                <a:solidFill>
                  <a:schemeClr val="bg1"/>
                </a:solidFill>
                <a:ea typeface="Times New Roman" panose="02020603050405020304" pitchFamily="18" charset="0"/>
                <a:cs typeface="Times New Roman" panose="02020603050405020304" pitchFamily="18" charset="0"/>
              </a:rPr>
              <a:t> </a:t>
            </a:r>
            <a:endParaRPr lang="en-US" sz="2400" dirty="0">
              <a:solidFill>
                <a:schemeClr val="bg1"/>
              </a:solidFill>
            </a:endParaRPr>
          </a:p>
        </p:txBody>
      </p:sp>
      <p:sp>
        <p:nvSpPr>
          <p:cNvPr id="7" name="Rectangle 6"/>
          <p:cNvSpPr/>
          <p:nvPr/>
        </p:nvSpPr>
        <p:spPr>
          <a:xfrm>
            <a:off x="981661" y="2142634"/>
            <a:ext cx="1773434" cy="400110"/>
          </a:xfrm>
          <a:prstGeom prst="rect">
            <a:avLst/>
          </a:prstGeom>
        </p:spPr>
        <p:txBody>
          <a:bodyPr wrap="none">
            <a:spAutoFit/>
          </a:bodyPr>
          <a:lstStyle/>
          <a:p>
            <a:pPr algn="r" rtl="1"/>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I=rgb2gray(i1);</a:t>
            </a:r>
            <a:endParaRPr lang="en-US" sz="2000" dirty="0">
              <a:solidFill>
                <a:schemeClr val="bg1"/>
              </a:solidFill>
            </a:endParaRPr>
          </a:p>
        </p:txBody>
      </p:sp>
      <p:sp>
        <p:nvSpPr>
          <p:cNvPr id="8" name="Rectangle 7"/>
          <p:cNvSpPr/>
          <p:nvPr/>
        </p:nvSpPr>
        <p:spPr>
          <a:xfrm>
            <a:off x="981661" y="2542744"/>
            <a:ext cx="2185470" cy="405367"/>
          </a:xfrm>
          <a:prstGeom prst="rect">
            <a:avLst/>
          </a:prstGeom>
        </p:spPr>
        <p:txBody>
          <a:bodyPr wrap="none">
            <a:spAutoFit/>
          </a:bodyPr>
          <a:lstStyle/>
          <a:p>
            <a:pPr rtl="1">
              <a:lnSpc>
                <a:spcPct val="107000"/>
              </a:lnSpc>
              <a:spcAft>
                <a:spcPts val="800"/>
              </a:spcAft>
            </a:pP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Bw</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r>
              <a:rPr lang="en-US" sz="2000" dirty="0">
                <a:solidFill>
                  <a:srgbClr val="FFFF00"/>
                </a:solidFill>
                <a:latin typeface="Times New Roman" panose="02020603050405020304" pitchFamily="18" charset="0"/>
                <a:ea typeface="Times New Roman" panose="02020603050405020304" pitchFamily="18" charset="0"/>
                <a:cs typeface="B Koodak" panose="00000700000000000000" pitchFamily="2" charset="-78"/>
              </a:rPr>
              <a:t>edge</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(I,’</a:t>
            </a: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sobel</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9" name="Rectangle 8"/>
          <p:cNvSpPr/>
          <p:nvPr/>
        </p:nvSpPr>
        <p:spPr>
          <a:xfrm>
            <a:off x="505838" y="2973631"/>
            <a:ext cx="10828150" cy="1200329"/>
          </a:xfrm>
          <a:prstGeom prst="rect">
            <a:avLst/>
          </a:prstGeom>
        </p:spPr>
        <p:txBody>
          <a:bodyPr wrap="square">
            <a:spAutoFit/>
          </a:bodyPr>
          <a:lstStyle/>
          <a:p>
            <a:pPr algn="r" rtl="1"/>
            <a:r>
              <a:rPr lang="en-US"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edge</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یک تصویر باینری یا</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intensity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را به عنوان ورودی می­گیرد و یک تصویر باینری</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a:t>
            </a: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bw</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به همان اندازه­ی تصویر اولی برمی­گرداند، که جاهایی که تابع لبه­ها را در تصویر پیدا می­کند، در تصویر خروجی 1 می­کند و جاهایی دیگر را 0 قرار می­دهد</a:t>
            </a:r>
            <a:r>
              <a:rPr lang="fa-IR" sz="2000" dirty="0">
                <a:solidFill>
                  <a:schemeClr val="bg1"/>
                </a:solidFill>
                <a:ea typeface="Calibri" panose="020F0502020204030204" pitchFamily="34" charset="0"/>
                <a:cs typeface="B Koodak" panose="00000700000000000000" pitchFamily="2" charset="-78"/>
              </a:rPr>
              <a:t> </a:t>
            </a:r>
            <a:endParaRPr lang="en-US" sz="2400" dirty="0">
              <a:solidFill>
                <a:schemeClr val="bg1"/>
              </a:solidFill>
              <a:cs typeface="B Koodak" panose="00000700000000000000" pitchFamily="2" charset="-78"/>
            </a:endParaRPr>
          </a:p>
        </p:txBody>
      </p:sp>
      <p:sp>
        <p:nvSpPr>
          <p:cNvPr id="10" name="Rectangle 9"/>
          <p:cNvSpPr/>
          <p:nvPr/>
        </p:nvSpPr>
        <p:spPr>
          <a:xfrm>
            <a:off x="981661" y="4199480"/>
            <a:ext cx="2938881" cy="405367"/>
          </a:xfrm>
          <a:prstGeom prst="rect">
            <a:avLst/>
          </a:prstGeom>
        </p:spPr>
        <p:txBody>
          <a:bodyPr wrap="none">
            <a:spAutoFit/>
          </a:bodyPr>
          <a:lstStyle/>
          <a:p>
            <a:pPr rtl="1">
              <a:lnSpc>
                <a:spcPct val="107000"/>
              </a:lnSpc>
              <a:spcAft>
                <a:spcPts val="800"/>
              </a:spcAft>
            </a:pP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Bw</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edge(I,’</a:t>
            </a: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sobel</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r>
              <a:rPr lang="en-US" sz="2000" dirty="0">
                <a:solidFill>
                  <a:srgbClr val="FFFF00"/>
                </a:solidFill>
                <a:latin typeface="Times New Roman" panose="02020603050405020304" pitchFamily="18" charset="0"/>
                <a:ea typeface="Times New Roman" panose="02020603050405020304" pitchFamily="18" charset="0"/>
                <a:cs typeface="B Koodak" panose="00000700000000000000" pitchFamily="2" charset="-78"/>
              </a:rPr>
              <a:t>thresh</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p:cNvSpPr/>
          <p:nvPr/>
        </p:nvSpPr>
        <p:spPr>
          <a:xfrm>
            <a:off x="622571" y="4741751"/>
            <a:ext cx="10711418" cy="1698094"/>
          </a:xfrm>
          <a:prstGeom prst="rect">
            <a:avLst/>
          </a:prstGeom>
        </p:spPr>
        <p:txBody>
          <a:bodyPr wrap="square">
            <a:spAutoFit/>
          </a:bodyPr>
          <a:lstStyle/>
          <a:p>
            <a:pPr algn="just" rtl="1">
              <a:lnSpc>
                <a:spcPct val="107000"/>
              </a:lnSpc>
              <a:spcAft>
                <a:spcPts val="800"/>
              </a:spcAft>
            </a:pP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مقدار</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thresh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یک میزان آستانه را برای این متد مشخص می­کند</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endParaRPr lang="en-US"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این تابع</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(edge)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را از همه­ی لبه­هایی که قوی­تر (بیشتر) از</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thresh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نیستند چشم پوشی می­کند و اگر ما مقدار این</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thresh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را مشخص نکنیم یا اگر</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thresh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خالی باشد ، تابع</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edge </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خود به­طور اتوماتیک مقداری را انتخاب می­کند</a:t>
            </a:r>
            <a:r>
              <a:rPr lang="en-US"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[10]</a:t>
            </a:r>
            <a:endParaRPr lang="en-US" sz="2400" dirty="0">
              <a:solidFill>
                <a:schemeClr val="bg1"/>
              </a:solidFill>
            </a:endParaRPr>
          </a:p>
        </p:txBody>
      </p:sp>
      <p:sp>
        <p:nvSpPr>
          <p:cNvPr id="2" name="Slide Number Placeholder 1"/>
          <p:cNvSpPr>
            <a:spLocks noGrp="1"/>
          </p:cNvSpPr>
          <p:nvPr>
            <p:ph type="sldNum" idx="12"/>
          </p:nvPr>
        </p:nvSpPr>
        <p:spPr/>
        <p:txBody>
          <a:bodyPr/>
          <a:lstStyle/>
          <a:p>
            <a:fld id="{BCBEDDC4-EEE4-4C12-8038-44A55B1CF220}" type="slidenum">
              <a:rPr lang="en-US" smtClean="0"/>
              <a:t>45</a:t>
            </a:fld>
            <a:endParaRPr lang="en-US" dirty="0"/>
          </a:p>
        </p:txBody>
      </p:sp>
    </p:spTree>
    <p:extLst>
      <p:ext uri="{BB962C8B-B14F-4D97-AF65-F5344CB8AC3E}">
        <p14:creationId xmlns:p14="http://schemas.microsoft.com/office/powerpoint/2010/main" val="296508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110" y="927858"/>
            <a:ext cx="3847785" cy="405367"/>
          </a:xfrm>
          <a:prstGeom prst="rect">
            <a:avLst/>
          </a:prstGeom>
        </p:spPr>
        <p:txBody>
          <a:bodyPr wrap="none">
            <a:spAutoFit/>
          </a:bodyPr>
          <a:lstStyle/>
          <a:p>
            <a:pPr algn="just" rtl="1">
              <a:lnSpc>
                <a:spcPct val="107000"/>
              </a:lnSpc>
              <a:spcAft>
                <a:spcPts val="800"/>
              </a:spcAft>
            </a:pP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Bw</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=edge(I,’</a:t>
            </a: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sobel</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r>
              <a:rPr lang="en-US" sz="2000" dirty="0" err="1">
                <a:solidFill>
                  <a:schemeClr val="bg1"/>
                </a:solidFill>
                <a:latin typeface="Times New Roman" panose="02020603050405020304" pitchFamily="18" charset="0"/>
                <a:ea typeface="Times New Roman" panose="02020603050405020304" pitchFamily="18" charset="0"/>
                <a:cs typeface="B Koodak" panose="00000700000000000000" pitchFamily="2" charset="-78"/>
              </a:rPr>
              <a:t>thresh,</a:t>
            </a:r>
            <a:r>
              <a:rPr lang="en-US" sz="2000" dirty="0" err="1">
                <a:solidFill>
                  <a:srgbClr val="FFFF00"/>
                </a:solidFill>
                <a:latin typeface="Times New Roman" panose="02020603050405020304" pitchFamily="18" charset="0"/>
                <a:ea typeface="Times New Roman" panose="02020603050405020304" pitchFamily="18" charset="0"/>
                <a:cs typeface="B Koodak" panose="00000700000000000000" pitchFamily="2" charset="-78"/>
              </a:rPr>
              <a:t>direction</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496110" y="1333225"/>
            <a:ext cx="11254903" cy="882678"/>
          </a:xfrm>
          <a:prstGeom prst="rect">
            <a:avLst/>
          </a:prstGeom>
        </p:spPr>
        <p:txBody>
          <a:bodyPr wrap="square">
            <a:spAutoFit/>
          </a:bodyPr>
          <a:lstStyle/>
          <a:p>
            <a:pPr algn="just" rtl="1">
              <a:lnSpc>
                <a:spcPct val="107000"/>
              </a:lnSpc>
              <a:spcAft>
                <a:spcPts val="800"/>
              </a:spcAft>
            </a:pPr>
            <a:r>
              <a:rPr lang="en-US"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direction</a:t>
            </a:r>
            <a:r>
              <a:rPr lang="fa-IR" sz="24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جهت را مشخص می­کند، یعنی رشته­ای است که مشخص می­کند که این تابع لبه­های افقی یا عمودی و یا هر دو را جستجو کند که به­طور پیش فرض هر دو را جستجو می­کند</a:t>
            </a:r>
            <a:r>
              <a:rPr lang="en-US" sz="20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178693" y="189849"/>
            <a:ext cx="4078361" cy="584775"/>
          </a:xfrm>
          <a:prstGeom prst="rect">
            <a:avLst/>
          </a:prstGeom>
        </p:spPr>
        <p:txBody>
          <a:bodyPr wrap="none">
            <a:spAutoFit/>
          </a:bodyPr>
          <a:lstStyle/>
          <a:p>
            <a:r>
              <a:rPr lang="fa-IR" sz="3200" b="1"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...عملگرهای آشکارسازی لبه</a:t>
            </a:r>
            <a:endParaRPr lang="en-US" sz="3200" dirty="0">
              <a:solidFill>
                <a:schemeClr val="accent6"/>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44" y="2418599"/>
            <a:ext cx="7027589" cy="3953019"/>
          </a:xfrm>
          <a:prstGeom prst="rect">
            <a:avLst/>
          </a:prstGeom>
        </p:spPr>
      </p:pic>
      <p:sp>
        <p:nvSpPr>
          <p:cNvPr id="2" name="Slide Number Placeholder 1"/>
          <p:cNvSpPr>
            <a:spLocks noGrp="1"/>
          </p:cNvSpPr>
          <p:nvPr>
            <p:ph type="sldNum" idx="12"/>
          </p:nvPr>
        </p:nvSpPr>
        <p:spPr/>
        <p:txBody>
          <a:bodyPr/>
          <a:lstStyle/>
          <a:p>
            <a:fld id="{B0EEC428-9EB1-4F8B-808E-62903D33BAC4}" type="slidenum">
              <a:rPr lang="en-US" smtClean="0"/>
              <a:t>46</a:t>
            </a:fld>
            <a:endParaRPr lang="en-US" dirty="0"/>
          </a:p>
        </p:txBody>
      </p:sp>
    </p:spTree>
    <p:extLst>
      <p:ext uri="{BB962C8B-B14F-4D97-AF65-F5344CB8AC3E}">
        <p14:creationId xmlns:p14="http://schemas.microsoft.com/office/powerpoint/2010/main" val="2292586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7547" y="131483"/>
            <a:ext cx="3717684"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مقدمه­اي بر شبكه­ی عصبي</a:t>
            </a:r>
            <a:endParaRPr lang="en-US" sz="3200" dirty="0">
              <a:solidFill>
                <a:schemeClr val="accent6"/>
              </a:solidFill>
            </a:endParaRPr>
          </a:p>
        </p:txBody>
      </p:sp>
      <p:sp>
        <p:nvSpPr>
          <p:cNvPr id="4" name="Rectangle 3"/>
          <p:cNvSpPr/>
          <p:nvPr/>
        </p:nvSpPr>
        <p:spPr>
          <a:xfrm>
            <a:off x="426407" y="716258"/>
            <a:ext cx="11339185" cy="2068195"/>
          </a:xfrm>
          <a:prstGeom prst="rect">
            <a:avLst/>
          </a:prstGeom>
        </p:spPr>
        <p:txBody>
          <a:bodyPr wrap="square">
            <a:spAutoFit/>
          </a:bodyPr>
          <a:lstStyle/>
          <a:p>
            <a:pPr algn="justLow" rtl="1">
              <a:lnSpc>
                <a:spcPct val="107000"/>
              </a:lnSpc>
              <a:spcAft>
                <a:spcPts val="800"/>
              </a:spcAft>
              <a:tabLst>
                <a:tab pos="245110" algn="l"/>
              </a:tabLst>
            </a:pPr>
            <a:r>
              <a:rPr lang="fa-IR" sz="2400" dirty="0">
                <a:solidFill>
                  <a:schemeClr val="bg1"/>
                </a:solidFill>
                <a:latin typeface="Calibri" panose="020F0502020204030204" pitchFamily="34" charset="0"/>
                <a:ea typeface="Calibri" panose="020F0502020204030204" pitchFamily="34" charset="0"/>
                <a:cs typeface="B Koodak" panose="00000700000000000000" pitchFamily="2" charset="-78"/>
              </a:rPr>
              <a:t>شبكه هاي عصبي مصنوعي يا </a:t>
            </a:r>
            <a:r>
              <a:rPr lang="en-US"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Artificial Neural Networks</a:t>
            </a:r>
            <a:r>
              <a:rPr lang="fa-IR" sz="2400" dirty="0">
                <a:solidFill>
                  <a:schemeClr val="bg1"/>
                </a:solidFill>
                <a:latin typeface="Calibri" panose="020F0502020204030204" pitchFamily="34" charset="0"/>
                <a:ea typeface="Calibri" panose="020F0502020204030204" pitchFamily="34" charset="0"/>
                <a:cs typeface="B Koodak" panose="00000700000000000000" pitchFamily="2" charset="-78"/>
              </a:rPr>
              <a:t> الگوهايي براي پردازش اطلاعات هستند كه با تقليد از شبكه ي عصبي مغزي انسان ساخته شده اند، سيستم پردازش اطلاعات در شبكه هاي عصبي مصنوعي داراي ساختاري جديد است. اين شبكه ها از تعداد زيادي عناصر پردازنده ي متصل به هم تشكيل يافته اند، كه به صورت هماهنگ با يكديگر كار مي كنند. درك بهتر چگونگي عملكرد شبكه هاي عصبي مصنوعي نيازمند آشنايي با شبكه ي عصبي مغزي و عملكرد سلولهاي آن است.</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2759382432"/>
              </p:ext>
            </p:extLst>
          </p:nvPr>
        </p:nvGraphicFramePr>
        <p:xfrm>
          <a:off x="1762326" y="2784453"/>
          <a:ext cx="8667346" cy="146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318583" y="4544463"/>
            <a:ext cx="11554832" cy="1277850"/>
          </a:xfrm>
          <a:prstGeom prst="rect">
            <a:avLst/>
          </a:prstGeom>
        </p:spPr>
        <p:txBody>
          <a:bodyPr wrap="square">
            <a:spAutoFit/>
          </a:bodyPr>
          <a:lstStyle/>
          <a:p>
            <a:pPr algn="justLow" rtl="1">
              <a:lnSpc>
                <a:spcPct val="107000"/>
              </a:lnSpc>
              <a:spcAft>
                <a:spcPts val="800"/>
              </a:spcAft>
              <a:tabLst>
                <a:tab pos="245110" algn="l"/>
              </a:tabLst>
            </a:pPr>
            <a:r>
              <a:rPr lang="fa-IR" sz="2400" dirty="0">
                <a:solidFill>
                  <a:schemeClr val="bg1"/>
                </a:solidFill>
                <a:latin typeface="Calibri" panose="020F0502020204030204" pitchFamily="34" charset="0"/>
                <a:ea typeface="Calibri" panose="020F0502020204030204" pitchFamily="34" charset="0"/>
                <a:cs typeface="B Koodak" panose="00000700000000000000" pitchFamily="2" charset="-78"/>
              </a:rPr>
              <a:t>پس از برانگيزش، نورون­ها پيام­هايي براي نورون­های ديگر مي­فرستند، و خود را براي دريافت اطلاعات و پاسخ به اطلاعات دريافتي آماده مي­كنند. مغز قادر است براي شناسايي الگوها و تفكيك الگوهاي ناقص، آموزش ببيند. به­علاوه، شبكه­ي مغز با از دست دادن برخي از نورون­ها، عملكرد خود را از دست نخواهد داد.</a:t>
            </a:r>
            <a:r>
              <a:rPr lang="en-US" sz="2400" dirty="0">
                <a:solidFill>
                  <a:schemeClr val="bg1"/>
                </a:solidFill>
                <a:latin typeface="Calibri" panose="020F0502020204030204" pitchFamily="34" charset="0"/>
                <a:ea typeface="Calibri" panose="020F0502020204030204" pitchFamily="34" charset="0"/>
                <a:cs typeface="B Koodak" panose="00000700000000000000" pitchFamily="2" charset="-78"/>
              </a:rPr>
              <a:t>[7]</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38700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547" y="131483"/>
            <a:ext cx="3717684"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مقدمه­اي بر شبكه­ی عصبي</a:t>
            </a:r>
            <a:endParaRPr lang="en-US" sz="3200" dirty="0">
              <a:solidFill>
                <a:schemeClr val="accent6"/>
              </a:solidFill>
            </a:endParaRPr>
          </a:p>
        </p:txBody>
      </p:sp>
      <p:sp>
        <p:nvSpPr>
          <p:cNvPr id="3" name="Rectangle 2"/>
          <p:cNvSpPr/>
          <p:nvPr/>
        </p:nvSpPr>
        <p:spPr>
          <a:xfrm>
            <a:off x="428017" y="842717"/>
            <a:ext cx="11264630" cy="1200329"/>
          </a:xfrm>
          <a:prstGeom prst="rect">
            <a:avLst/>
          </a:prstGeom>
        </p:spPr>
        <p:txBody>
          <a:bodyPr wrap="square">
            <a:spAutoFit/>
          </a:bodyPr>
          <a:lstStyle/>
          <a:p>
            <a:pPr algn="r"/>
            <a:r>
              <a:rPr lang="fa-IR" sz="2400" dirty="0">
                <a:solidFill>
                  <a:schemeClr val="bg1"/>
                </a:solidFill>
                <a:latin typeface="Calibri" panose="020F0502020204030204" pitchFamily="34" charset="0"/>
                <a:ea typeface="Calibri" panose="020F0502020204030204" pitchFamily="34" charset="0"/>
                <a:cs typeface="B Koodak" panose="00000700000000000000" pitchFamily="2" charset="-78"/>
              </a:rPr>
              <a:t>از ديدگاه كلاسيك، نورون يك واحد تخمين­گر ساده است كه سيگنال­ها را از طريق راه­هاي ورودي رشته­اي شكل به­نام دندريت دريافت و تركيب مي­كند. مغز به-عنوان يك سيستم پردازش اطلاعات از صد ميليارد نورون به­هم مرتبط با ده ميليون ميليارد ارتباط تشكيل شده­است.</a:t>
            </a:r>
            <a:endParaRPr lang="en-US" sz="2400" dirty="0">
              <a:solidFill>
                <a:schemeClr val="bg1"/>
              </a:solidFill>
            </a:endParaRPr>
          </a:p>
        </p:txBody>
      </p:sp>
      <p:graphicFrame>
        <p:nvGraphicFramePr>
          <p:cNvPr id="5" name="Diagram 4"/>
          <p:cNvGraphicFramePr/>
          <p:nvPr>
            <p:extLst>
              <p:ext uri="{D42A27DB-BD31-4B8C-83A1-F6EECF244321}">
                <p14:modId xmlns:p14="http://schemas.microsoft.com/office/powerpoint/2010/main" val="2206104867"/>
              </p:ext>
            </p:extLst>
          </p:nvPr>
        </p:nvGraphicFramePr>
        <p:xfrm>
          <a:off x="1357818" y="2276273"/>
          <a:ext cx="9405027" cy="1284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700391" y="3405366"/>
            <a:ext cx="10992256" cy="1277850"/>
          </a:xfrm>
          <a:prstGeom prst="rect">
            <a:avLst/>
          </a:prstGeom>
        </p:spPr>
        <p:txBody>
          <a:bodyPr wrap="square">
            <a:spAutoFit/>
          </a:bodyPr>
          <a:lstStyle/>
          <a:p>
            <a:pPr algn="r" rtl="1">
              <a:lnSpc>
                <a:spcPct val="107000"/>
              </a:lnSpc>
              <a:spcAft>
                <a:spcPts val="800"/>
              </a:spcAft>
              <a:tabLst>
                <a:tab pos="245110" algn="l"/>
              </a:tabLst>
            </a:pPr>
            <a:r>
              <a:rPr lang="fa-IR" sz="2400" dirty="0">
                <a:solidFill>
                  <a:schemeClr val="bg1"/>
                </a:solidFill>
                <a:latin typeface="Calibri" panose="020F0502020204030204" pitchFamily="34" charset="0"/>
                <a:ea typeface="Calibri" panose="020F0502020204030204" pitchFamily="34" charset="0"/>
                <a:cs typeface="B Koodak" panose="00000700000000000000" pitchFamily="2" charset="-78"/>
              </a:rPr>
              <a:t>زماني كه يك پتانسيل تحريك به انتهاي يك آكسون مي­رسد، موجب آزاد شدن يك ماده­ي شيميايي به­نام پيام­رسان نوروني از انتهاي آكسون مي­شود، و پس از نفوذ در سيناپس­ها، دندريت نرون ديگري را تحريك مي­كند. اين ارتباط عامل اصلي پردازش اطلاعات در مغز انسان است.</a:t>
            </a:r>
            <a:r>
              <a:rPr lang="en-US" sz="2400" dirty="0">
                <a:solidFill>
                  <a:schemeClr val="bg1"/>
                </a:solidFill>
                <a:latin typeface="Calibri" panose="020F0502020204030204" pitchFamily="34" charset="0"/>
                <a:ea typeface="Calibri" panose="020F0502020204030204" pitchFamily="34" charset="0"/>
                <a:cs typeface="B Koodak" panose="00000700000000000000" pitchFamily="2" charset="-78"/>
              </a:rPr>
              <a:t>[7]</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p:cNvPicPr/>
          <p:nvPr/>
        </p:nvPicPr>
        <p:blipFill>
          <a:blip r:embed="rId7">
            <a:extLst>
              <a:ext uri="{28A0092B-C50C-407E-A947-70E740481C1C}">
                <a14:useLocalDpi xmlns:a14="http://schemas.microsoft.com/office/drawing/2010/main" val="0"/>
              </a:ext>
            </a:extLst>
          </a:blip>
          <a:srcRect/>
          <a:stretch>
            <a:fillRect/>
          </a:stretch>
        </p:blipFill>
        <p:spPr bwMode="auto">
          <a:xfrm>
            <a:off x="428017" y="4362886"/>
            <a:ext cx="3725978" cy="2232293"/>
          </a:xfrm>
          <a:prstGeom prst="rect">
            <a:avLst/>
          </a:prstGeom>
          <a:noFill/>
          <a:ln>
            <a:noFill/>
          </a:ln>
        </p:spPr>
      </p:pic>
      <p:sp>
        <p:nvSpPr>
          <p:cNvPr id="8" name="Right Arrow 7"/>
          <p:cNvSpPr/>
          <p:nvPr/>
        </p:nvSpPr>
        <p:spPr>
          <a:xfrm flipH="1">
            <a:off x="4450693" y="5040106"/>
            <a:ext cx="1969853" cy="877851"/>
          </a:xfrm>
          <a:prstGeom prst="rightArrow">
            <a:avLst/>
          </a:prstGeom>
          <a:solidFill>
            <a:srgbClr val="FF660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a-IR" dirty="0">
                <a:solidFill>
                  <a:sysClr val="windowText" lastClr="000000"/>
                </a:solidFill>
                <a:cs typeface="B Koodak" panose="00000700000000000000" pitchFamily="2" charset="-78"/>
              </a:rPr>
              <a:t>نمایی از یک نرون</a:t>
            </a:r>
            <a:endParaRPr lang="en-US" dirty="0">
              <a:solidFill>
                <a:sysClr val="windowText" lastClr="000000"/>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0EEC428-9EB1-4F8B-808E-62903D33BAC4}" type="slidenum">
              <a:rPr lang="en-US" smtClean="0"/>
              <a:t>48</a:t>
            </a:fld>
            <a:endParaRPr lang="en-US" dirty="0"/>
          </a:p>
        </p:txBody>
      </p:sp>
    </p:spTree>
    <p:extLst>
      <p:ext uri="{BB962C8B-B14F-4D97-AF65-F5344CB8AC3E}">
        <p14:creationId xmlns:p14="http://schemas.microsoft.com/office/powerpoint/2010/main" val="2147223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54451817"/>
              </p:ext>
            </p:extLst>
          </p:nvPr>
        </p:nvGraphicFramePr>
        <p:xfrm>
          <a:off x="-2178996" y="740827"/>
          <a:ext cx="14283447" cy="6242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16130" y="156052"/>
            <a:ext cx="2092239"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شبكه­ی عصبي</a:t>
            </a:r>
            <a:endParaRPr lang="en-US" sz="3200" dirty="0"/>
          </a:p>
        </p:txBody>
      </p:sp>
      <p:sp>
        <p:nvSpPr>
          <p:cNvPr id="2" name="Slide Number Placeholder 1"/>
          <p:cNvSpPr>
            <a:spLocks noGrp="1"/>
          </p:cNvSpPr>
          <p:nvPr>
            <p:ph type="sldNum" idx="12"/>
          </p:nvPr>
        </p:nvSpPr>
        <p:spPr/>
        <p:txBody>
          <a:bodyPr/>
          <a:lstStyle/>
          <a:p>
            <a:fld id="{B0EEC428-9EB1-4F8B-808E-62903D33BAC4}" type="slidenum">
              <a:rPr lang="en-US" smtClean="0"/>
              <a:t>49</a:t>
            </a:fld>
            <a:endParaRPr lang="en-US" dirty="0"/>
          </a:p>
        </p:txBody>
      </p:sp>
    </p:spTree>
    <p:extLst>
      <p:ext uri="{BB962C8B-B14F-4D97-AF65-F5344CB8AC3E}">
        <p14:creationId xmlns:p14="http://schemas.microsoft.com/office/powerpoint/2010/main" val="644609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E958-68E1-4E76-B63A-D7C499BECB48}"/>
              </a:ext>
            </a:extLst>
          </p:cNvPr>
          <p:cNvSpPr>
            <a:spLocks noGrp="1"/>
          </p:cNvSpPr>
          <p:nvPr>
            <p:ph type="title"/>
          </p:nvPr>
        </p:nvSpPr>
        <p:spPr>
          <a:xfrm>
            <a:off x="599414" y="437113"/>
            <a:ext cx="5496553" cy="812567"/>
          </a:xfrm>
        </p:spPr>
        <p:txBody>
          <a:bodyPr anchor="t"/>
          <a:lstStyle/>
          <a:p>
            <a:pPr rtl="1"/>
            <a:r>
              <a:rPr lang="fa-IR" sz="3200" dirty="0">
                <a:solidFill>
                  <a:schemeClr val="accent6"/>
                </a:solidFill>
                <a:cs typeface="B Koodak" panose="00000700000000000000" pitchFamily="2" charset="-78"/>
              </a:rPr>
              <a:t>کاربرد های </a:t>
            </a:r>
            <a:r>
              <a:rPr lang="en-US" sz="3200" dirty="0">
                <a:solidFill>
                  <a:schemeClr val="accent6"/>
                </a:solidFill>
                <a:cs typeface="B Koodak" panose="00000700000000000000" pitchFamily="2" charset="-78"/>
              </a:rPr>
              <a:t>Machin Learning </a:t>
            </a:r>
          </a:p>
        </p:txBody>
      </p:sp>
      <p:sp>
        <p:nvSpPr>
          <p:cNvPr id="3" name="Text Placeholder 2">
            <a:extLst>
              <a:ext uri="{FF2B5EF4-FFF2-40B4-BE49-F238E27FC236}">
                <a16:creationId xmlns:a16="http://schemas.microsoft.com/office/drawing/2014/main" id="{34FDF382-FFB6-4558-BB50-FF8157394E64}"/>
              </a:ext>
            </a:extLst>
          </p:cNvPr>
          <p:cNvSpPr>
            <a:spLocks noGrp="1"/>
          </p:cNvSpPr>
          <p:nvPr>
            <p:ph type="body" idx="1"/>
          </p:nvPr>
        </p:nvSpPr>
        <p:spPr>
          <a:xfrm>
            <a:off x="450433" y="1465767"/>
            <a:ext cx="9022000" cy="3783566"/>
          </a:xfrm>
        </p:spPr>
        <p:txBody>
          <a:bodyPr/>
          <a:lstStyle/>
          <a:p>
            <a:pPr marL="169329" indent="0" algn="r" rtl="1">
              <a:buNone/>
            </a:pPr>
            <a:r>
              <a:rPr lang="fa-IR" sz="2400" dirty="0">
                <a:cs typeface="B Koodak" panose="00000700000000000000" pitchFamily="2" charset="-78"/>
              </a:rPr>
              <a:t>در این ارائه ما قصد داریم به چند  کاربرد مطرح و مهم یادگیری ماشین اشاره کنیم :</a:t>
            </a:r>
            <a:endParaRPr lang="en-US" sz="2400" dirty="0">
              <a:cs typeface="B Koodak" panose="00000700000000000000" pitchFamily="2" charset="-78"/>
            </a:endParaRPr>
          </a:p>
          <a:p>
            <a:pPr algn="r" rtl="1"/>
            <a:endParaRPr lang="en-US" sz="2400" dirty="0">
              <a:cs typeface="B Koodak" panose="00000700000000000000" pitchFamily="2" charset="-78"/>
            </a:endParaRPr>
          </a:p>
        </p:txBody>
      </p:sp>
      <p:graphicFrame>
        <p:nvGraphicFramePr>
          <p:cNvPr id="5" name="Diagram 4">
            <a:extLst>
              <a:ext uri="{FF2B5EF4-FFF2-40B4-BE49-F238E27FC236}">
                <a16:creationId xmlns:a16="http://schemas.microsoft.com/office/drawing/2014/main" id="{EAC3F6F6-3C1B-444D-894C-FFAAAA8C219A}"/>
              </a:ext>
            </a:extLst>
          </p:cNvPr>
          <p:cNvGraphicFramePr/>
          <p:nvPr>
            <p:extLst>
              <p:ext uri="{D42A27DB-BD31-4B8C-83A1-F6EECF244321}">
                <p14:modId xmlns:p14="http://schemas.microsoft.com/office/powerpoint/2010/main" val="528309364"/>
              </p:ext>
            </p:extLst>
          </p:nvPr>
        </p:nvGraphicFramePr>
        <p:xfrm>
          <a:off x="959954" y="2361461"/>
          <a:ext cx="8836735" cy="3989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idx="12"/>
          </p:nvPr>
        </p:nvSpPr>
        <p:spPr/>
        <p:txBody>
          <a:bodyPr/>
          <a:lstStyle/>
          <a:p>
            <a:fld id="{BCBEDDC4-EEE4-4C12-8038-44A55B1CF220}" type="slidenum">
              <a:rPr lang="en-US" smtClean="0"/>
              <a:t>5</a:t>
            </a:fld>
            <a:endParaRPr lang="en-US" dirty="0"/>
          </a:p>
        </p:txBody>
      </p:sp>
    </p:spTree>
    <p:extLst>
      <p:ext uri="{BB962C8B-B14F-4D97-AF65-F5344CB8AC3E}">
        <p14:creationId xmlns:p14="http://schemas.microsoft.com/office/powerpoint/2010/main" val="3096126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43101" y="740827"/>
            <a:ext cx="4778872" cy="461665"/>
          </a:xfrm>
          <a:prstGeom prst="rect">
            <a:avLst/>
          </a:prstGeom>
        </p:spPr>
        <p:txBody>
          <a:bodyPr wrap="none">
            <a:spAutoFit/>
          </a:bodyPr>
          <a:lstStyle/>
          <a:p>
            <a:pPr algn="r" rtl="1"/>
            <a:r>
              <a:rPr lang="fa-IR" sz="2400" b="1" dirty="0">
                <a:solidFill>
                  <a:schemeClr val="bg1"/>
                </a:solidFill>
                <a:latin typeface="Calibri" panose="020F0502020204030204" pitchFamily="34" charset="0"/>
                <a:ea typeface="Calibri" panose="020F0502020204030204" pitchFamily="34" charset="0"/>
                <a:cs typeface="B Koodak" panose="00000700000000000000" pitchFamily="2" charset="-78"/>
              </a:rPr>
              <a:t>چرا از شبكه هاي عصبي استفاده مي كنيم؟</a:t>
            </a:r>
            <a:r>
              <a:rPr lang="en-US" sz="1800" b="1" dirty="0">
                <a:solidFill>
                  <a:schemeClr val="bg1"/>
                </a:solidFill>
                <a:latin typeface="Calibri" panose="020F0502020204030204" pitchFamily="34" charset="0"/>
                <a:ea typeface="Calibri" panose="020F0502020204030204" pitchFamily="34" charset="0"/>
                <a:cs typeface="B Koodak" panose="00000700000000000000" pitchFamily="2" charset="-78"/>
              </a:rPr>
              <a:t>[7]</a:t>
            </a:r>
            <a:endParaRPr lang="en-US" sz="1800" dirty="0">
              <a:solidFill>
                <a:schemeClr val="bg1"/>
              </a:solidFill>
            </a:endParaRPr>
          </a:p>
        </p:txBody>
      </p:sp>
      <p:sp>
        <p:nvSpPr>
          <p:cNvPr id="5" name="Rectangle 4"/>
          <p:cNvSpPr/>
          <p:nvPr/>
        </p:nvSpPr>
        <p:spPr>
          <a:xfrm>
            <a:off x="216130" y="156052"/>
            <a:ext cx="2351926"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...شبكه­ی عصبي</a:t>
            </a:r>
            <a:endParaRPr lang="en-US" sz="3200" dirty="0"/>
          </a:p>
        </p:txBody>
      </p:sp>
      <p:sp>
        <p:nvSpPr>
          <p:cNvPr id="6" name="Rectangle 5"/>
          <p:cNvSpPr/>
          <p:nvPr/>
        </p:nvSpPr>
        <p:spPr>
          <a:xfrm>
            <a:off x="294696" y="1202492"/>
            <a:ext cx="11527277" cy="5275290"/>
          </a:xfrm>
          <a:prstGeom prst="rect">
            <a:avLst/>
          </a:prstGeom>
        </p:spPr>
        <p:txBody>
          <a:bodyPr wrap="square">
            <a:spAutoFit/>
          </a:bodyPr>
          <a:lstStyle/>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۱.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يادگيري تطبيقي: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توانايي يادگيري یعنی اينکه چگونه وظايف خود را بر اساس اطلاعات داده شده به آن و يا تجارب اوليه انجام دهد که در واقع آن­را اصلاح شبکه گويند.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2.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خود­سازماندهي: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يک شبکه­ی عصبي مصنوعي بتواند به­صورت خودکار سازماندهي و ارائه داده</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هايي که در طول آموزش دريافت کرده را انجام دهد. نورون</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 با قاعده</a:t>
            </a:r>
            <a:r>
              <a:rPr lang="fa-IR" sz="2000" dirty="0">
                <a:solidFill>
                  <a:schemeClr val="bg1"/>
                </a:solidFill>
                <a:latin typeface="Sakkal Majalla"/>
                <a:ea typeface="Calibri" panose="020F0502020204030204" pitchFamily="34" charset="0"/>
                <a:cs typeface="B Koodak" panose="00000700000000000000" pitchFamily="2" charset="-78"/>
              </a:rPr>
              <a:t>­ی</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 يادگيري سازگار شده و لذا پاسخ به ورودي تغيير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يابد.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3.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عملگرهاي بي</a:t>
            </a:r>
            <a:r>
              <a:rPr lang="en-US" sz="2000" dirty="0">
                <a:solidFill>
                  <a:srgbClr val="FFFF00"/>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درنگ: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محاسبات در شبکه­ی عصبي مصنوعي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تواند به­صورت موازي و به وسيله­ی سخت</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افزارهاي مخصوصي که طراحي و ساخت آن براي دريافت نتايج بهينه­ی قابليت</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هاي شبکه عصبي مصنوعي است، انجام شود.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4.</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 تحمل خطا: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با ايجاد خرابي در شبکه مقداري از کارايي کاهش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يابد ولي برخي امکانات آن با وجود مشکلات بزرگ همچنان حفظ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شود.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5.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دسته­بندي: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شبکه</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هاي عصبي قادر به دسته­بندي ورودي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 براي دريافت خروجي مناسب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باشند.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6.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تعميم­دهي: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اين خاصيت شبکه را قادر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سازد تا تنها با برخورد با تعداد محدودي نمونه، يک قانون کلي از آن را به دست آورده، نتايج اين آموخته</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 را به موارد مشاهده از قبل نيز تعميم دهد. توانايي­ای که در صورت نبود آن سامانه بايد بي­نهايت واقعيت</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ها و روابط را به خاطر بسپارد.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7. </a:t>
            </a:r>
            <a:r>
              <a:rPr lang="fa-IR" sz="2000" dirty="0">
                <a:solidFill>
                  <a:srgbClr val="FFFF00"/>
                </a:solidFill>
                <a:latin typeface="Calibri" panose="020F0502020204030204" pitchFamily="34" charset="0"/>
                <a:ea typeface="Calibri" panose="020F0502020204030204" pitchFamily="34" charset="0"/>
                <a:cs typeface="B Koodak" panose="00000700000000000000" pitchFamily="2" charset="-78"/>
              </a:rPr>
              <a:t>پايداري- انعطاف پذيري: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يک شبکه­ی عصبي هم به حد کافي پايدار است تا اطلاعات فراگرفته­ی خود را حفظ کند و هم قابليت انعطاف و تطبيق را دارد و بدون از دست دادن اطلاعات قبلي مي</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تواند موارد جديد را بپذيرد</a:t>
            </a:r>
            <a:endParaRPr lang="en-US" sz="2000" dirty="0">
              <a:solidFill>
                <a:schemeClr val="bg1"/>
              </a:solidFill>
            </a:endParaRPr>
          </a:p>
        </p:txBody>
      </p:sp>
      <p:sp>
        <p:nvSpPr>
          <p:cNvPr id="2" name="Slide Number Placeholder 1"/>
          <p:cNvSpPr>
            <a:spLocks noGrp="1"/>
          </p:cNvSpPr>
          <p:nvPr>
            <p:ph type="sldNum" idx="12"/>
          </p:nvPr>
        </p:nvSpPr>
        <p:spPr/>
        <p:txBody>
          <a:bodyPr/>
          <a:lstStyle/>
          <a:p>
            <a:fld id="{BCBEDDC4-EEE4-4C12-8038-44A55B1CF220}" type="slidenum">
              <a:rPr lang="en-US" smtClean="0"/>
              <a:t>50</a:t>
            </a:fld>
            <a:endParaRPr lang="en-US" dirty="0"/>
          </a:p>
        </p:txBody>
      </p:sp>
    </p:spTree>
    <p:extLst>
      <p:ext uri="{BB962C8B-B14F-4D97-AF65-F5344CB8AC3E}">
        <p14:creationId xmlns:p14="http://schemas.microsoft.com/office/powerpoint/2010/main" val="1738961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892" y="102300"/>
            <a:ext cx="4213013"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پياده­سازي يك شبكه­ي عصبي</a:t>
            </a:r>
            <a:endParaRPr lang="en-US" sz="3200" dirty="0">
              <a:solidFill>
                <a:schemeClr val="accent6"/>
              </a:solidFill>
            </a:endParaRPr>
          </a:p>
        </p:txBody>
      </p:sp>
      <p:sp>
        <p:nvSpPr>
          <p:cNvPr id="4" name="Rectangle 3"/>
          <p:cNvSpPr/>
          <p:nvPr/>
        </p:nvSpPr>
        <p:spPr>
          <a:xfrm>
            <a:off x="6607433" y="687075"/>
            <a:ext cx="5352747" cy="461665"/>
          </a:xfrm>
          <a:prstGeom prst="rect">
            <a:avLst/>
          </a:prstGeom>
        </p:spPr>
        <p:txBody>
          <a:bodyPr wrap="none">
            <a:spAutoFit/>
          </a:bodyPr>
          <a:lstStyle/>
          <a:p>
            <a:r>
              <a:rPr lang="fa-IR" sz="2400" b="1"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نحوه­ی تشخیص اشکال با استفاده از شبکه­ی عصبی:</a:t>
            </a:r>
            <a:endParaRPr lang="en-US" sz="2400" dirty="0">
              <a:solidFill>
                <a:schemeClr val="bg1"/>
              </a:solidFill>
            </a:endParaRPr>
          </a:p>
        </p:txBody>
      </p:sp>
      <p:sp>
        <p:nvSpPr>
          <p:cNvPr id="5" name="Rectangle 4"/>
          <p:cNvSpPr/>
          <p:nvPr/>
        </p:nvSpPr>
        <p:spPr>
          <a:xfrm>
            <a:off x="418290" y="1440570"/>
            <a:ext cx="11449455" cy="4488408"/>
          </a:xfrm>
          <a:prstGeom prst="rect">
            <a:avLst/>
          </a:prstGeom>
        </p:spPr>
        <p:txBody>
          <a:bodyPr wrap="square">
            <a:spAutoFit/>
          </a:bodyPr>
          <a:lstStyle/>
          <a:p>
            <a:pPr algn="just" rtl="1">
              <a:lnSpc>
                <a:spcPct val="107000"/>
              </a:lnSpc>
              <a:spcAft>
                <a:spcPts val="800"/>
              </a:spcAft>
            </a:pPr>
            <a:r>
              <a:rPr lang="fa-IR" sz="2000" dirty="0">
                <a:solidFill>
                  <a:schemeClr val="bg1"/>
                </a:solidFill>
                <a:latin typeface="Segoe UI" panose="020B0502040204020203" pitchFamily="34" charset="0"/>
                <a:ea typeface="Calibri" panose="020F0502020204030204" pitchFamily="34" charset="0"/>
                <a:cs typeface="B Koodak" panose="00000700000000000000" pitchFamily="2" charset="-78"/>
              </a:rPr>
              <a:t>تشخیص اشکال (طبقه­بندی اشکال) با روش­های متفاوتی قابل انجام می­باشد ولی در این ارائه از شبکه­ی عصبی به­خاطر برخورداری از مزایای بهتری که در ذیل آمده­است استفاده گردیده­است.</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gn="just" rtl="1">
              <a:lnSpc>
                <a:spcPct val="107000"/>
              </a:lnSpc>
              <a:spcBef>
                <a:spcPts val="0"/>
              </a:spcBef>
              <a:spcAft>
                <a:spcPts val="1000"/>
              </a:spcAft>
            </a:pPr>
            <a:r>
              <a:rPr lang="fa-IR" sz="2000" b="1" dirty="0">
                <a:solidFill>
                  <a:srgbClr val="FFFF00"/>
                </a:solidFill>
                <a:latin typeface="Segoe UI" panose="020B0502040204020203" pitchFamily="34" charset="0"/>
                <a:ea typeface="Calibri" panose="020F0502020204030204" pitchFamily="34" charset="0"/>
                <a:cs typeface="B Koodak" panose="00000700000000000000" pitchFamily="2" charset="-78"/>
              </a:rPr>
              <a:t>۱.طبقه بندی</a:t>
            </a:r>
            <a:endParaRPr lang="en-US" sz="1600"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marL="457200" marR="0" algn="just" rtl="1">
              <a:lnSpc>
                <a:spcPct val="107000"/>
              </a:lnSpc>
              <a:spcBef>
                <a:spcPts val="0"/>
              </a:spcBef>
              <a:spcAft>
                <a:spcPts val="0"/>
              </a:spcAft>
            </a:pPr>
            <a:r>
              <a:rPr lang="fa-IR" sz="2000" dirty="0">
                <a:solidFill>
                  <a:schemeClr val="bg1"/>
                </a:solidFill>
                <a:latin typeface="Segoe UI" panose="020B0502040204020203" pitchFamily="34" charset="0"/>
                <a:ea typeface="Calibri" panose="020F0502020204030204" pitchFamily="34" charset="0"/>
                <a:cs typeface="B Koodak" panose="00000700000000000000" pitchFamily="2" charset="-78"/>
              </a:rPr>
              <a:t>آموزش یک سیستم  به­طوری که به کمک یک ناظر بتواند تعدادی ورودی را یاد بگیرد و بعد از آموزش، یک نمونه ورودی که قبلا به سیستم آموزش نداده شده را به­عنوان ورودی به سیستم داده تا بتواند طبق آموزشی که دیده آن نمونه را در دسته­ی مناسب قرار دهد.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gn="just" rtl="1">
              <a:lnSpc>
                <a:spcPct val="107000"/>
              </a:lnSpc>
              <a:spcBef>
                <a:spcPts val="0"/>
              </a:spcBef>
              <a:spcAft>
                <a:spcPts val="1000"/>
              </a:spcAft>
            </a:pPr>
            <a:r>
              <a:rPr lang="fa-IR" sz="2000" b="1" dirty="0">
                <a:solidFill>
                  <a:srgbClr val="FFFF00"/>
                </a:solidFill>
                <a:latin typeface="Segoe UI" panose="020B0502040204020203" pitchFamily="34" charset="0"/>
                <a:ea typeface="Calibri" panose="020F0502020204030204" pitchFamily="34" charset="0"/>
                <a:cs typeface="B Koodak" panose="00000700000000000000" pitchFamily="2" charset="-78"/>
              </a:rPr>
              <a:t>۲.خوشه بندی</a:t>
            </a:r>
            <a:endParaRPr lang="en-US" sz="1600"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marL="457200" marR="0" algn="just" rtl="1">
              <a:lnSpc>
                <a:spcPct val="107000"/>
              </a:lnSpc>
              <a:spcBef>
                <a:spcPts val="0"/>
              </a:spcBef>
              <a:spcAft>
                <a:spcPts val="0"/>
              </a:spcAft>
            </a:pPr>
            <a:r>
              <a:rPr lang="fa-IR" sz="2000" dirty="0">
                <a:solidFill>
                  <a:schemeClr val="bg1"/>
                </a:solidFill>
                <a:latin typeface="Segoe UI" panose="020B0502040204020203" pitchFamily="34" charset="0"/>
                <a:ea typeface="Calibri" panose="020F0502020204030204" pitchFamily="34" charset="0"/>
                <a:cs typeface="B Koodak" panose="00000700000000000000" pitchFamily="2" charset="-78"/>
              </a:rPr>
              <a:t>در این نمونه از سیستم­ها هدف طراحی سیستمی است که بدون ناظر بتواند نمونه­های ورودی را در تعدادی دسته قرار دهد. در این سیستم ما ناظر نداریم یعنی فاز آموزش ما بدون ناظر می­باشد.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gn="just" rtl="1">
              <a:lnSpc>
                <a:spcPct val="107000"/>
              </a:lnSpc>
              <a:spcBef>
                <a:spcPts val="0"/>
              </a:spcBef>
              <a:spcAft>
                <a:spcPts val="1000"/>
              </a:spcAft>
            </a:pPr>
            <a:r>
              <a:rPr lang="fa-IR" sz="2000" b="1" dirty="0">
                <a:solidFill>
                  <a:srgbClr val="FFFF00"/>
                </a:solidFill>
                <a:latin typeface="Segoe UI" panose="020B0502040204020203" pitchFamily="34" charset="0"/>
                <a:ea typeface="Calibri" panose="020F0502020204030204" pitchFamily="34" charset="0"/>
                <a:cs typeface="B Koodak" panose="00000700000000000000" pitchFamily="2" charset="-78"/>
              </a:rPr>
              <a:t>۳.رگرسیون</a:t>
            </a:r>
            <a:r>
              <a:rPr lang="fa-IR" sz="2000" b="1" dirty="0">
                <a:solidFill>
                  <a:schemeClr val="bg1"/>
                </a:solidFill>
                <a:latin typeface="Segoe UI" panose="020B0502040204020203" pitchFamily="34" charset="0"/>
                <a:ea typeface="Calibri" panose="020F0502020204030204" pitchFamily="34" charset="0"/>
                <a:cs typeface="B Koodak" panose="00000700000000000000" pitchFamily="2" charset="-78"/>
              </a:rPr>
              <a:t> </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r>
              <a:rPr lang="fa-IR" sz="2000" dirty="0">
                <a:solidFill>
                  <a:schemeClr val="bg1"/>
                </a:solidFill>
                <a:latin typeface="Segoe UI" panose="020B0502040204020203" pitchFamily="34" charset="0"/>
                <a:ea typeface="Calibri" panose="020F0502020204030204" pitchFamily="34" charset="0"/>
                <a:cs typeface="B Koodak" panose="00000700000000000000" pitchFamily="2" charset="-78"/>
              </a:rPr>
              <a:t>        در این نوع از سیستم­ها هدف محاسبه­ی تخمین یک مسئله از روی داده­های موجود می­باشد یعنی با داشتن داده­های موجود بتوانیم                  مسئله را برای داده­های بعدی تخمین بزنیم.</a:t>
            </a:r>
            <a:r>
              <a:rPr lang="en-US" sz="2000" dirty="0">
                <a:solidFill>
                  <a:schemeClr val="bg1"/>
                </a:solidFill>
                <a:latin typeface="Segoe UI" panose="020B0502040204020203" pitchFamily="34" charset="0"/>
                <a:ea typeface="Calibri" panose="020F0502020204030204" pitchFamily="34" charset="0"/>
                <a:cs typeface="B Koodak" panose="00000700000000000000" pitchFamily="2" charset="-78"/>
              </a:rPr>
              <a:t>[7]</a:t>
            </a:r>
            <a:endParaRPr lang="en-US" sz="2000" dirty="0">
              <a:solidFill>
                <a:schemeClr val="bg1"/>
              </a:solidFill>
            </a:endParaRPr>
          </a:p>
        </p:txBody>
      </p:sp>
      <p:sp>
        <p:nvSpPr>
          <p:cNvPr id="3" name="Slide Number Placeholder 2"/>
          <p:cNvSpPr>
            <a:spLocks noGrp="1"/>
          </p:cNvSpPr>
          <p:nvPr>
            <p:ph type="sldNum" idx="12"/>
          </p:nvPr>
        </p:nvSpPr>
        <p:spPr/>
        <p:txBody>
          <a:bodyPr/>
          <a:lstStyle/>
          <a:p>
            <a:fld id="{B0EEC428-9EB1-4F8B-808E-62903D33BAC4}" type="slidenum">
              <a:rPr lang="en-US" smtClean="0"/>
              <a:t>51</a:t>
            </a:fld>
            <a:endParaRPr lang="en-US" dirty="0"/>
          </a:p>
        </p:txBody>
      </p:sp>
    </p:spTree>
    <p:extLst>
      <p:ext uri="{BB962C8B-B14F-4D97-AF65-F5344CB8AC3E}">
        <p14:creationId xmlns:p14="http://schemas.microsoft.com/office/powerpoint/2010/main" val="3677486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740" y="885753"/>
            <a:ext cx="11566187" cy="882678"/>
          </a:xfrm>
          <a:prstGeom prst="rect">
            <a:avLst/>
          </a:prstGeom>
        </p:spPr>
        <p:txBody>
          <a:bodyPr wrap="square">
            <a:spAutoFit/>
          </a:bodyPr>
          <a:lstStyle/>
          <a:p>
            <a:pPr algn="just" rtl="1">
              <a:lnSpc>
                <a:spcPct val="107000"/>
              </a:lnSpc>
              <a:spcAft>
                <a:spcPts val="800"/>
              </a:spcAft>
            </a:pPr>
            <a:r>
              <a:rPr lang="fa-IR" sz="2400"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همان­طوری که قبلا اشاره شد، شبکه­ی عصبی مصنوعی الهام گرفته از شبکه­ی عصبی انسان می­باشد. جهت بیان ساده­ی مراحل یادگیری، آموزش</a:t>
            </a:r>
            <a:r>
              <a:rPr lang="fa-IR" sz="2400" b="1"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a:t>
            </a:r>
            <a:r>
              <a:rPr lang="fa-IR" sz="2400"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مثالی را ارائه می­نماییم</a:t>
            </a:r>
            <a:r>
              <a:rPr lang="fa-IR" sz="2400" dirty="0">
                <a:solidFill>
                  <a:schemeClr val="bg1"/>
                </a:solidFill>
                <a:latin typeface="Segoe UI" panose="020B0502040204020203" pitchFamily="34" charset="0"/>
                <a:ea typeface="Calibri" panose="020F0502020204030204" pitchFamily="34" charset="0"/>
                <a:cs typeface="B Koodak" panose="00000700000000000000" pitchFamily="2" charset="-78"/>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p:cNvSpPr/>
          <p:nvPr/>
        </p:nvSpPr>
        <p:spPr>
          <a:xfrm>
            <a:off x="175892" y="102300"/>
            <a:ext cx="4472699" cy="584775"/>
          </a:xfrm>
          <a:prstGeom prst="rect">
            <a:avLst/>
          </a:prstGeom>
        </p:spPr>
        <p:txBody>
          <a:bodyPr wrap="none">
            <a:spAutoFit/>
          </a:bodyPr>
          <a:lstStyle/>
          <a:p>
            <a:r>
              <a:rPr lang="fa-IR" sz="3200" b="1" dirty="0">
                <a:solidFill>
                  <a:schemeClr val="accent6"/>
                </a:solidFill>
                <a:latin typeface="Calibri" panose="020F0502020204030204" pitchFamily="34" charset="0"/>
                <a:ea typeface="Calibri" panose="020F0502020204030204" pitchFamily="34" charset="0"/>
                <a:cs typeface="B Koodak" panose="00000700000000000000" pitchFamily="2" charset="-78"/>
              </a:rPr>
              <a:t>...پياده­سازي يك شبكه­ي عصبي</a:t>
            </a:r>
            <a:endParaRPr lang="en-US" sz="3200" dirty="0">
              <a:solidFill>
                <a:schemeClr val="accent6"/>
              </a:solidFill>
            </a:endParaRPr>
          </a:p>
        </p:txBody>
      </p:sp>
      <p:sp>
        <p:nvSpPr>
          <p:cNvPr id="4" name="Rectangle 3"/>
          <p:cNvSpPr/>
          <p:nvPr/>
        </p:nvSpPr>
        <p:spPr>
          <a:xfrm>
            <a:off x="330740" y="1846252"/>
            <a:ext cx="11566187" cy="1277850"/>
          </a:xfrm>
          <a:prstGeom prst="rect">
            <a:avLst/>
          </a:prstGeom>
        </p:spPr>
        <p:txBody>
          <a:bodyPr wrap="square">
            <a:spAutoFit/>
          </a:bodyPr>
          <a:lstStyle/>
          <a:p>
            <a:pPr algn="just" rtl="1">
              <a:lnSpc>
                <a:spcPct val="107000"/>
              </a:lnSpc>
              <a:spcAft>
                <a:spcPts val="800"/>
              </a:spcAft>
            </a:pPr>
            <a:r>
              <a:rPr lang="fa-IR" sz="2400" dirty="0">
                <a:solidFill>
                  <a:schemeClr val="accent5">
                    <a:lumMod val="40000"/>
                    <a:lumOff val="60000"/>
                  </a:schemeClr>
                </a:solidFill>
                <a:latin typeface="Segoe UI" panose="020B0502040204020203" pitchFamily="34" charset="0"/>
                <a:ea typeface="Calibri" panose="020F0502020204030204" pitchFamily="34" charset="0"/>
                <a:cs typeface="B Koodak" panose="00000700000000000000" pitchFamily="2" charset="-78"/>
              </a:rPr>
              <a:t>فرض می­کنیم برای شناساندن یک کتاب به یک کودک، ده مدل کتاب را در اندازه­ها و رنگ جلدهای متفاوت را نشان داده و آموزش می­دهیم و انتظار داریم که با نشان دادن یک کتابی دیگر که متفاوت اما برگرفته از کتاب­هایی که کودک قبلا دیده بدور از در نظر گرفتن عنوان و محتوای کتاب، آن را نیز به عنوان کتاب تشخیص دهد.</a:t>
            </a:r>
            <a:endParaRPr lang="en-US" dirty="0">
              <a:solidFill>
                <a:schemeClr val="accent5">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330741" y="3201923"/>
            <a:ext cx="11420272" cy="1015663"/>
          </a:xfrm>
          <a:prstGeom prst="rect">
            <a:avLst/>
          </a:prstGeom>
        </p:spPr>
        <p:txBody>
          <a:bodyPr wrap="square">
            <a:spAutoFit/>
          </a:bodyPr>
          <a:lstStyle/>
          <a:p>
            <a:pPr algn="r" rtl="1"/>
            <a:r>
              <a:rPr lang="fa-IR" sz="2000"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هدف اصلی ما در این ارائه تشخیص اشکال هندسی می­باشد و بدین منظور می­بایستی دیتاستی متشکل از انواع اشکال هندسی در اندازه­، رنگ و زوایای چرخشی متفاوت را آماده نماییم. لذا از محیط </a:t>
            </a:r>
            <a:r>
              <a:rPr lang="en-US" sz="2000"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paint</a:t>
            </a:r>
            <a:r>
              <a:rPr lang="fa-IR" sz="2000" kern="1800" dirty="0">
                <a:solidFill>
                  <a:schemeClr val="bg1"/>
                </a:solidFill>
                <a:latin typeface="Times New Roman" panose="02020603050405020304" pitchFamily="18" charset="0"/>
                <a:ea typeface="Times New Roman" panose="02020603050405020304" pitchFamily="18" charset="0"/>
                <a:cs typeface="B Koodak" panose="00000700000000000000" pitchFamily="2" charset="-78"/>
              </a:rPr>
              <a:t>  جهت آماده­سازی دیتاست استفاده نمودیم که در زیر نمونه­هایی از آن­ها را مشاهده می­نمایید.</a:t>
            </a:r>
            <a:endParaRPr lang="en-US" sz="2000" dirty="0">
              <a:solidFill>
                <a:schemeClr val="bg1"/>
              </a:solidFill>
            </a:endParaRPr>
          </a:p>
        </p:txBody>
      </p:sp>
      <p:grpSp>
        <p:nvGrpSpPr>
          <p:cNvPr id="30" name="Group 29"/>
          <p:cNvGrpSpPr/>
          <p:nvPr/>
        </p:nvGrpSpPr>
        <p:grpSpPr>
          <a:xfrm>
            <a:off x="330740" y="4320372"/>
            <a:ext cx="4846320" cy="1828800"/>
            <a:chOff x="555590" y="4217586"/>
            <a:chExt cx="5823068" cy="2225353"/>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590" y="4217586"/>
              <a:ext cx="1064753" cy="1061024"/>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803" y="4217586"/>
              <a:ext cx="1055469" cy="1061024"/>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732" y="4217586"/>
              <a:ext cx="1064165" cy="1069766"/>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9358" y="4217586"/>
              <a:ext cx="1065486" cy="1069218"/>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1306" y="4217586"/>
              <a:ext cx="1067352" cy="1069218"/>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590" y="5385615"/>
              <a:ext cx="1054733" cy="1056580"/>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6803" y="5385615"/>
              <a:ext cx="1055469" cy="1057324"/>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38752" y="5385615"/>
              <a:ext cx="1040408" cy="1056580"/>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13988" y="5385616"/>
              <a:ext cx="1018973" cy="1056580"/>
            </a:xfrm>
            <a:prstGeom prst="rect">
              <a:avLst/>
            </a:prstGeom>
          </p:spPr>
        </p:pic>
      </p:grpSp>
      <p:grpSp>
        <p:nvGrpSpPr>
          <p:cNvPr id="40" name="Group 39"/>
          <p:cNvGrpSpPr/>
          <p:nvPr/>
        </p:nvGrpSpPr>
        <p:grpSpPr>
          <a:xfrm>
            <a:off x="6040878" y="4320372"/>
            <a:ext cx="4777454" cy="1835845"/>
            <a:chOff x="6040878" y="4320372"/>
            <a:chExt cx="4777454" cy="1835845"/>
          </a:xfrm>
        </p:grpSpPr>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40878" y="4320372"/>
              <a:ext cx="875614" cy="878686"/>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21371" y="4320372"/>
              <a:ext cx="868903" cy="871952"/>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95154" y="4320373"/>
              <a:ext cx="875614" cy="878686"/>
            </a:xfrm>
            <a:prstGeom prst="rect">
              <a:avLst/>
            </a:prstGeom>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87167" y="4320373"/>
              <a:ext cx="868903" cy="871952"/>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49429" y="4320372"/>
              <a:ext cx="868903" cy="871952"/>
            </a:xfrm>
            <a:prstGeom prst="rect">
              <a:avLst/>
            </a:prstGeom>
          </p:spPr>
        </p:pic>
        <p:pic>
          <p:nvPicPr>
            <p:cNvPr id="36" name="Picture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40878" y="5280262"/>
              <a:ext cx="865264" cy="868300"/>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21372" y="5280261"/>
              <a:ext cx="865264" cy="868300"/>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95154" y="5277530"/>
              <a:ext cx="875614" cy="878687"/>
            </a:xfrm>
            <a:prstGeom prst="rect">
              <a:avLst/>
            </a:prstGeom>
          </p:spPr>
        </p:pic>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87168" y="5295110"/>
              <a:ext cx="858096" cy="861107"/>
            </a:xfrm>
            <a:prstGeom prst="rect">
              <a:avLst/>
            </a:prstGeom>
          </p:spPr>
        </p:pic>
      </p:grpSp>
      <p:sp>
        <p:nvSpPr>
          <p:cNvPr id="6" name="Slide Number Placeholder 5"/>
          <p:cNvSpPr>
            <a:spLocks noGrp="1"/>
          </p:cNvSpPr>
          <p:nvPr>
            <p:ph type="sldNum" idx="12"/>
          </p:nvPr>
        </p:nvSpPr>
        <p:spPr/>
        <p:txBody>
          <a:bodyPr/>
          <a:lstStyle/>
          <a:p>
            <a:fld id="{BCBEDDC4-EEE4-4C12-8038-44A55B1CF220}" type="slidenum">
              <a:rPr lang="en-US" smtClean="0"/>
              <a:t>52</a:t>
            </a:fld>
            <a:endParaRPr lang="en-US" dirty="0"/>
          </a:p>
        </p:txBody>
      </p:sp>
    </p:spTree>
    <p:extLst>
      <p:ext uri="{BB962C8B-B14F-4D97-AF65-F5344CB8AC3E}">
        <p14:creationId xmlns:p14="http://schemas.microsoft.com/office/powerpoint/2010/main" val="3221511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0289" y="760223"/>
            <a:ext cx="6682902" cy="2120773"/>
          </a:xfrm>
          <a:prstGeom prst="rect">
            <a:avLst/>
          </a:prstGeom>
        </p:spPr>
        <p:txBody>
          <a:bodyPr wrap="square">
            <a:spAutoFit/>
          </a:bodyPr>
          <a:lstStyle/>
          <a:p>
            <a:pPr algn="just" rtl="1">
              <a:lnSpc>
                <a:spcPct val="107000"/>
              </a:lnSpc>
              <a:spcAft>
                <a:spcPts val="800"/>
              </a:spcAft>
            </a:pPr>
            <a:r>
              <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در کل فرایند تشخیص اشکال در 5 گام قابل انجام می باشد:</a:t>
            </a:r>
            <a:endParaRPr lang="en-US"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gn="just" rtl="1">
              <a:lnSpc>
                <a:spcPct val="115000"/>
              </a:lnSpc>
              <a:spcBef>
                <a:spcPts val="0"/>
              </a:spcBef>
              <a:spcAft>
                <a:spcPts val="1000"/>
              </a:spcAft>
            </a:pPr>
            <a:r>
              <a:rPr lang="fa-IR" sz="2400" dirty="0">
                <a:solidFill>
                  <a:srgbClr val="FFFF00"/>
                </a:solidFill>
                <a:latin typeface="Times New Roman" panose="02020603050405020304" pitchFamily="18" charset="0"/>
                <a:ea typeface="Calibri" panose="020F0502020204030204" pitchFamily="34" charset="0"/>
                <a:cs typeface="B Koodak" panose="00000700000000000000" pitchFamily="2" charset="-78"/>
              </a:rPr>
              <a:t>۱. پیش پردازش تصویر</a:t>
            </a:r>
          </a:p>
          <a:p>
            <a:pPr marR="0" lvl="0" algn="just" rtl="1">
              <a:lnSpc>
                <a:spcPct val="115000"/>
              </a:lnSpc>
              <a:spcBef>
                <a:spcPts val="0"/>
              </a:spcBef>
              <a:spcAft>
                <a:spcPts val="1000"/>
              </a:spcAft>
            </a:pPr>
            <a:endParaRPr lang="fa-IR" sz="2400" dirty="0">
              <a:solidFill>
                <a:schemeClr val="bg1"/>
              </a:solidFill>
              <a:latin typeface="Times New Roman" panose="02020603050405020304" pitchFamily="18" charset="0"/>
              <a:ea typeface="Calibri" panose="020F0502020204030204" pitchFamily="34" charset="0"/>
              <a:cs typeface="B Koodak" panose="00000700000000000000" pitchFamily="2" charset="-78"/>
            </a:endParaRPr>
          </a:p>
          <a:p>
            <a:pPr marR="0" lvl="0" algn="just" rtl="1">
              <a:lnSpc>
                <a:spcPct val="115000"/>
              </a:lnSpc>
              <a:spcBef>
                <a:spcPts val="0"/>
              </a:spcBef>
              <a:spcAft>
                <a:spcPts val="1000"/>
              </a:spcAft>
            </a:pPr>
            <a:endParaRPr lang="en-US"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p:cNvSpPr/>
          <p:nvPr/>
        </p:nvSpPr>
        <p:spPr>
          <a:xfrm>
            <a:off x="210458" y="175448"/>
            <a:ext cx="3358612" cy="584775"/>
          </a:xfrm>
          <a:prstGeom prst="rect">
            <a:avLst/>
          </a:prstGeom>
        </p:spPr>
        <p:txBody>
          <a:bodyPr wrap="none">
            <a:spAutoFit/>
          </a:bodyPr>
          <a:lstStyle/>
          <a:p>
            <a:r>
              <a:rPr lang="fa-IR" sz="3200" kern="1800"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lang="en-US" sz="3200" dirty="0">
              <a:solidFill>
                <a:schemeClr val="accent6"/>
              </a:solidFill>
            </a:endParaRPr>
          </a:p>
        </p:txBody>
      </p:sp>
      <p:sp>
        <p:nvSpPr>
          <p:cNvPr id="7" name="Rectangle 6"/>
          <p:cNvSpPr/>
          <p:nvPr/>
        </p:nvSpPr>
        <p:spPr>
          <a:xfrm>
            <a:off x="5360581" y="1786073"/>
            <a:ext cx="5519806" cy="1077218"/>
          </a:xfrm>
          <a:prstGeom prst="rect">
            <a:avLst/>
          </a:prstGeom>
        </p:spPr>
        <p:txBody>
          <a:bodyPr wrap="square">
            <a:spAutoFit/>
          </a:bodyPr>
          <a:lstStyle/>
          <a:p>
            <a:pPr algn="r" rtl="1"/>
            <a:r>
              <a:rPr lang="fa-IR" sz="1600" dirty="0">
                <a:solidFill>
                  <a:schemeClr val="bg1"/>
                </a:solidFill>
                <a:cs typeface="B Koodak" panose="00000700000000000000" pitchFamily="2" charset="-78"/>
              </a:rPr>
              <a:t>حذف نویز</a:t>
            </a:r>
          </a:p>
          <a:p>
            <a:pPr algn="r" rtl="1"/>
            <a:r>
              <a:rPr lang="fa-IR" sz="1600" dirty="0">
                <a:solidFill>
                  <a:schemeClr val="bg1"/>
                </a:solidFill>
                <a:cs typeface="B Koodak" panose="00000700000000000000" pitchFamily="2" charset="-78"/>
              </a:rPr>
              <a:t>جدا سازی تصویر از پس زمینه</a:t>
            </a:r>
          </a:p>
          <a:p>
            <a:pPr algn="r" rtl="1"/>
            <a:r>
              <a:rPr lang="fa-IR" sz="1600" dirty="0">
                <a:solidFill>
                  <a:schemeClr val="bg1"/>
                </a:solidFill>
                <a:cs typeface="B Koodak" panose="00000700000000000000" pitchFamily="2" charset="-78"/>
              </a:rPr>
              <a:t>تبدیل تصویر به تصویر باینری</a:t>
            </a:r>
          </a:p>
          <a:p>
            <a:pPr algn="r" rtl="1"/>
            <a:r>
              <a:rPr lang="fa-IR" sz="1600" dirty="0">
                <a:solidFill>
                  <a:schemeClr val="bg1"/>
                </a:solidFill>
                <a:cs typeface="B Koodak" panose="00000700000000000000" pitchFamily="2" charset="-78"/>
              </a:rPr>
              <a:t>استانداردسازی ابعاد همه ی تصاویر</a:t>
            </a:r>
          </a:p>
        </p:txBody>
      </p:sp>
      <p:sp>
        <p:nvSpPr>
          <p:cNvPr id="9" name="Rectangle 8"/>
          <p:cNvSpPr/>
          <p:nvPr/>
        </p:nvSpPr>
        <p:spPr>
          <a:xfrm>
            <a:off x="956553" y="2972858"/>
            <a:ext cx="10716638" cy="3470181"/>
          </a:xfrm>
          <a:prstGeom prst="rect">
            <a:avLst/>
          </a:prstGeom>
        </p:spPr>
        <p:txBody>
          <a:bodyPr wrap="square">
            <a:spAutoFit/>
          </a:bodyPr>
          <a:lstStyle/>
          <a:p>
            <a:pPr algn="just" rtl="1">
              <a:lnSpc>
                <a:spcPct val="115000"/>
              </a:lnSpc>
              <a:spcAft>
                <a:spcPts val="1000"/>
              </a:spcAft>
            </a:pPr>
            <a:r>
              <a:rPr lang="fa-IR" dirty="0">
                <a:solidFill>
                  <a:schemeClr val="bg1"/>
                </a:solidFill>
                <a:latin typeface="Times New Roman" panose="02020603050405020304" pitchFamily="18" charset="0"/>
                <a:ea typeface="Calibri" panose="020F0502020204030204" pitchFamily="34" charset="0"/>
                <a:cs typeface="B Koodak" panose="00000700000000000000" pitchFamily="2" charset="-78"/>
              </a:rPr>
              <a:t>مراحل فوق توسط تابعی تحت عنوان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getdata</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fa-IR" dirty="0">
                <a:solidFill>
                  <a:schemeClr val="bg1"/>
                </a:solidFill>
                <a:latin typeface="Times New Roman" panose="02020603050405020304" pitchFamily="18" charset="0"/>
                <a:ea typeface="Calibri" panose="020F0502020204030204" pitchFamily="34" charset="0"/>
                <a:cs typeface="B Koodak" panose="00000700000000000000" pitchFamily="2" charset="-78"/>
              </a:rPr>
              <a:t> انجام می­گیرد. با استفاده از حلقه­ی </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for</a:t>
            </a:r>
            <a:r>
              <a:rPr lang="fa-IR" dirty="0">
                <a:solidFill>
                  <a:schemeClr val="bg1"/>
                </a:solidFill>
                <a:latin typeface="Times New Roman" panose="02020603050405020304" pitchFamily="18" charset="0"/>
                <a:ea typeface="Calibri" panose="020F0502020204030204" pitchFamily="34" charset="0"/>
                <a:cs typeface="B Koodak" panose="00000700000000000000" pitchFamily="2" charset="-78"/>
              </a:rPr>
              <a:t> عمل خواندن تصاویر به شرح ذیل صورت می­گیرد:</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for i2=1:20</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if i2==6 || i2==11 || i2==16</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j=1;</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end</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if i2&lt;6</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imread</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trainPic</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\a',num2str(j),'.jpg']);</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elseif</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i2&lt;11</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imread</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trainPic</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\b',num2str(j),'.jpg']);</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elseif</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i2&lt;16</a:t>
            </a:r>
            <a:endParaRPr lang="en-US" sz="1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imread</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trainPic</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\c',num2str(j),'.jpg']);</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fld id="{BCBEDDC4-EEE4-4C12-8038-44A55B1CF220}" type="slidenum">
              <a:rPr lang="en-US" smtClean="0"/>
              <a:t>53</a:t>
            </a:fld>
            <a:endParaRPr lang="en-US" dirty="0"/>
          </a:p>
        </p:txBody>
      </p:sp>
    </p:spTree>
    <p:extLst>
      <p:ext uri="{BB962C8B-B14F-4D97-AF65-F5344CB8AC3E}">
        <p14:creationId xmlns:p14="http://schemas.microsoft.com/office/powerpoint/2010/main" val="2020680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4" y="760223"/>
            <a:ext cx="11313236" cy="3925370"/>
          </a:xfrm>
          <a:prstGeom prst="rect">
            <a:avLst/>
          </a:prstGeom>
        </p:spPr>
        <p:txBody>
          <a:bodyPr wrap="square">
            <a:spAutoFit/>
          </a:bodyPr>
          <a:lstStyle/>
          <a:p>
            <a:pPr algn="r" rtl="1">
              <a:lnSpc>
                <a:spcPct val="107000"/>
              </a:lnSpc>
            </a:pPr>
            <a:r>
              <a:rPr lang="fa-IR" sz="2000" dirty="0">
                <a:solidFill>
                  <a:schemeClr val="bg1"/>
                </a:solidFill>
                <a:latin typeface="Courier New" panose="02070309020205020404" pitchFamily="49" charset="0"/>
                <a:ea typeface="Calibri" panose="020F0502020204030204" pitchFamily="34" charset="0"/>
                <a:cs typeface="B Koodak" panose="00000700000000000000" pitchFamily="2" charset="-78"/>
              </a:rPr>
              <a:t>سپس تصاویر خوانده شده با استفاده از دستور زیر از حالت رنگی به حالت سیاه و سفید تبدیل می­گردد پس عمل سیاه و سفید سازی تصاویر ورودی یک عمل استاندارد سازی در مرحله­ی عمل پیش­پردازش می­باشد.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a=rgb2gray(</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سپس با استفاده از تابع </a:t>
            </a:r>
            <a:r>
              <a:rPr lang="en-US"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removeback</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تصویر یا ناحیه­ی مفید را از تصویر پس­زمینه جدا می­کنیم یعنی نواحی غیرمفید حذف می­گردد که این نیز یک عمل پیش­پردازش به شرح ذیل می­باشد.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function [ x ] = </a:t>
            </a:r>
            <a:r>
              <a:rPr lang="en-US" sz="1600"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removeBack</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x )</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x(:,1:5)=[];</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x(:,end-5:end)=[];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x(1:5,:)=[];</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x(end-5:end,:)=[];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while x(1,:)==0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x(1,:)=[];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p:cNvSpPr/>
          <p:nvPr/>
        </p:nvSpPr>
        <p:spPr>
          <a:xfrm>
            <a:off x="4283412" y="2429239"/>
            <a:ext cx="2029839" cy="3517438"/>
          </a:xfrm>
          <a:prstGeom prst="rect">
            <a:avLst/>
          </a:prstGeom>
        </p:spPr>
        <p:txBody>
          <a:bodyPr wrap="square">
            <a:spAutoFit/>
          </a:bodyPr>
          <a:lstStyle/>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while x(:,1)==0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x(:,1)=[];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while x(end,:)==0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x(end,:)=[];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while x(:,end)==0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x(:,end)=[];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x(end,:)=[]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210458" y="175448"/>
            <a:ext cx="3358612" cy="584775"/>
          </a:xfrm>
          <a:prstGeom prst="rect">
            <a:avLst/>
          </a:prstGeom>
        </p:spPr>
        <p:txBody>
          <a:bodyPr wrap="none">
            <a:spAutoFit/>
          </a:bodyPr>
          <a:lstStyle/>
          <a:p>
            <a:r>
              <a:rPr lang="fa-IR" sz="3200" kern="1800"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lang="en-US" sz="3200" dirty="0">
              <a:solidFill>
                <a:schemeClr val="accent6"/>
              </a:solidFill>
            </a:endParaRPr>
          </a:p>
        </p:txBody>
      </p:sp>
      <p:sp>
        <p:nvSpPr>
          <p:cNvPr id="5" name="Slide Number Placeholder 4"/>
          <p:cNvSpPr>
            <a:spLocks noGrp="1"/>
          </p:cNvSpPr>
          <p:nvPr>
            <p:ph type="sldNum" idx="12"/>
          </p:nvPr>
        </p:nvSpPr>
        <p:spPr/>
        <p:txBody>
          <a:bodyPr/>
          <a:lstStyle/>
          <a:p>
            <a:fld id="{B0EEC428-9EB1-4F8B-808E-62903D33BAC4}" type="slidenum">
              <a:rPr lang="en-US" smtClean="0"/>
              <a:t>54</a:t>
            </a:fld>
            <a:endParaRPr lang="en-US" dirty="0"/>
          </a:p>
        </p:txBody>
      </p:sp>
    </p:spTree>
    <p:extLst>
      <p:ext uri="{BB962C8B-B14F-4D97-AF65-F5344CB8AC3E}">
        <p14:creationId xmlns:p14="http://schemas.microsoft.com/office/powerpoint/2010/main" val="395569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2103" y="760223"/>
            <a:ext cx="11663464" cy="4875181"/>
          </a:xfrm>
          <a:prstGeom prst="rect">
            <a:avLst/>
          </a:prstGeom>
        </p:spPr>
        <p:txBody>
          <a:bodyPr wrap="square">
            <a:spAutoFit/>
          </a:bodyPr>
          <a:lstStyle/>
          <a:p>
            <a:pPr algn="just" rtl="1">
              <a:lnSpc>
                <a:spcPct val="115000"/>
              </a:lnSpc>
              <a:spcAft>
                <a:spcPts val="1000"/>
              </a:spcAft>
            </a:pPr>
            <a:r>
              <a:rPr lang="fa-IR" sz="2400" b="1" dirty="0">
                <a:solidFill>
                  <a:srgbClr val="FFFF00"/>
                </a:solidFill>
                <a:latin typeface="Times New Roman" panose="02020603050405020304" pitchFamily="18" charset="0"/>
                <a:ea typeface="Calibri" panose="020F0502020204030204" pitchFamily="34" charset="0"/>
                <a:cs typeface="B Koodak" panose="00000700000000000000" pitchFamily="2" charset="-78"/>
              </a:rPr>
              <a:t>۲. استخراج ویژگی­ها</a:t>
            </a:r>
            <a:endParaRPr lang="en-US"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از پارامترهای مختلفی می­توان برای استخراج ویژگی استفاده کرد. مثلا برای تشخیص مربع از مثلث با یک ویژگی ساده­ی تعداد اضلاع و یا با استفاده از تعداد زاویه­های شکل می­توان این کار را انجام داد.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مربع 4 ضلع دارد ولی مثلث 3 ضلع </a:t>
            </a:r>
            <a:r>
              <a:rPr lang="fa-IR"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برای زاویه نیز همین­طور. اما برای تشخیص مربع از مستطیل دیگر این ویژگی­ها مناسب نمی­باشند و برای تفکیک این دو شکل (مربع و مستطیل) باید دنبال ویژگی­های دیگری باشیم. پس باید دنباله­ای از ویژگی­ها را انتخاب کنیم تا با داشتن آن­ها بتوانیم همه­ی اشکال را از هم متمایز کینم.</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ویژگی هایی که ما در این ارائه انتخاب کردیم به­شرح ذیل می باشند: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15000"/>
              </a:lnSpc>
              <a:spcBef>
                <a:spcPts val="0"/>
              </a:spcBef>
              <a:spcAft>
                <a:spcPts val="1000"/>
              </a:spcAft>
              <a:buFont typeface="Symbol" panose="05050102010706020507" pitchFamily="18" charset="2"/>
              <a:buChar char=""/>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تعداد زاویه ها</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15000"/>
              </a:lnSpc>
              <a:spcBef>
                <a:spcPts val="0"/>
              </a:spcBef>
              <a:spcAft>
                <a:spcPts val="1000"/>
              </a:spcAft>
              <a:buFont typeface="Symbol" panose="05050102010706020507" pitchFamily="18" charset="2"/>
              <a:buChar char=""/>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خروجی حاصل از الگوریتم لبه­یابی</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15000"/>
              </a:lnSpc>
              <a:spcBef>
                <a:spcPts val="0"/>
              </a:spcBef>
              <a:spcAft>
                <a:spcPts val="1000"/>
              </a:spcAft>
              <a:buFont typeface="Symbol" panose="05050102010706020507" pitchFamily="18" charset="2"/>
              <a:buChar char=""/>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تعداد اضلاع</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15000"/>
              </a:lnSpc>
              <a:spcBef>
                <a:spcPts val="0"/>
              </a:spcBef>
              <a:spcAft>
                <a:spcPts val="1000"/>
              </a:spcAft>
              <a:buFont typeface="Symbol" panose="05050102010706020507" pitchFamily="18" charset="2"/>
              <a:buChar char=""/>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حجم تصویر نسبت به کل شکل</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210458" y="175448"/>
            <a:ext cx="3358612" cy="584775"/>
          </a:xfrm>
          <a:prstGeom prst="rect">
            <a:avLst/>
          </a:prstGeom>
        </p:spPr>
        <p:txBody>
          <a:bodyPr wrap="none">
            <a:spAutoFit/>
          </a:bodyPr>
          <a:lstStyle/>
          <a:p>
            <a:r>
              <a:rPr lang="fa-IR" sz="3200" kern="1800"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lang="en-US" sz="3200" dirty="0">
              <a:solidFill>
                <a:schemeClr val="accent6"/>
              </a:solidFill>
            </a:endParaRPr>
          </a:p>
        </p:txBody>
      </p:sp>
      <p:sp>
        <p:nvSpPr>
          <p:cNvPr id="5" name="Rectangle 4"/>
          <p:cNvSpPr/>
          <p:nvPr/>
        </p:nvSpPr>
        <p:spPr>
          <a:xfrm>
            <a:off x="1766381" y="5599582"/>
            <a:ext cx="8694907" cy="707886"/>
          </a:xfrm>
          <a:prstGeom prst="rect">
            <a:avLst/>
          </a:prstGeom>
        </p:spPr>
        <p:txBody>
          <a:bodyPr wrap="square">
            <a:spAutoFit/>
          </a:bodyPr>
          <a:lstStyle/>
          <a:p>
            <a:pPr algn="ctr" rtl="1"/>
            <a:r>
              <a:rPr lang="fa-IR" sz="2000" dirty="0">
                <a:solidFill>
                  <a:srgbClr val="FFFF00"/>
                </a:solidFill>
                <a:latin typeface="Courier New" panose="02070309020205020404" pitchFamily="49" charset="0"/>
                <a:ea typeface="Calibri" panose="020F0502020204030204" pitchFamily="34" charset="0"/>
                <a:cs typeface="B Koodak" panose="00000700000000000000" pitchFamily="2" charset="-78"/>
              </a:rPr>
              <a:t>در مرحله­ی بعدی با استفاده از تابع </a:t>
            </a:r>
            <a:r>
              <a:rPr lang="en-US" sz="1800" dirty="0">
                <a:solidFill>
                  <a:srgbClr val="FFFF00"/>
                </a:solidFill>
                <a:latin typeface="Times New Roman" panose="02020603050405020304" pitchFamily="18" charset="0"/>
                <a:ea typeface="Calibri" panose="020F0502020204030204" pitchFamily="34" charset="0"/>
                <a:cs typeface="B Koodak" panose="00000700000000000000" pitchFamily="2" charset="-78"/>
              </a:rPr>
              <a:t>canny</a:t>
            </a:r>
            <a:r>
              <a:rPr lang="en-US" dirty="0">
                <a:solidFill>
                  <a:srgbClr val="FFFF00"/>
                </a:solidFill>
                <a:latin typeface="Times New Roman" panose="02020603050405020304" pitchFamily="18" charset="0"/>
                <a:ea typeface="Calibri" panose="020F0502020204030204" pitchFamily="34" charset="0"/>
                <a:cs typeface="B Koodak" panose="00000700000000000000" pitchFamily="2" charset="-78"/>
              </a:rPr>
              <a:t>"</a:t>
            </a:r>
            <a:r>
              <a:rPr lang="fa-IR" dirty="0">
                <a:solidFill>
                  <a:srgbClr val="FFFF00"/>
                </a:solidFill>
                <a:latin typeface="Times New Roman" panose="02020603050405020304" pitchFamily="18" charset="0"/>
                <a:ea typeface="Calibri" panose="020F0502020204030204" pitchFamily="34" charset="0"/>
                <a:cs typeface="B Koodak" panose="00000700000000000000" pitchFamily="2" charset="-78"/>
              </a:rPr>
              <a:t>"</a:t>
            </a:r>
            <a:r>
              <a:rPr lang="fa-IR" sz="2000" dirty="0">
                <a:solidFill>
                  <a:srgbClr val="FFFF00"/>
                </a:solidFill>
                <a:latin typeface="Courier New" panose="02070309020205020404" pitchFamily="49" charset="0"/>
                <a:ea typeface="Calibri" panose="020F0502020204030204" pitchFamily="34" charset="0"/>
                <a:cs typeface="B Koodak" panose="00000700000000000000" pitchFamily="2" charset="-78"/>
              </a:rPr>
              <a:t> عمل لبه­یابی صورت می­گیرد که یکی از ویژگی­های اشکال در شبکه­ی عصبی می­باشد.</a:t>
            </a:r>
            <a:endParaRPr lang="en-US" sz="2000" dirty="0">
              <a:solidFill>
                <a:srgbClr val="FFFF00"/>
              </a:solidFill>
            </a:endParaRPr>
          </a:p>
        </p:txBody>
      </p:sp>
      <p:pic>
        <p:nvPicPr>
          <p:cNvPr id="7" name="Picture 6"/>
          <p:cNvPicPr>
            <a:picLocks noChangeAspect="1"/>
          </p:cNvPicPr>
          <p:nvPr/>
        </p:nvPicPr>
        <p:blipFill>
          <a:blip r:embed="rId2"/>
          <a:stretch>
            <a:fillRect/>
          </a:stretch>
        </p:blipFill>
        <p:spPr>
          <a:xfrm>
            <a:off x="728967" y="3121362"/>
            <a:ext cx="3638752" cy="2478220"/>
          </a:xfrm>
          <a:prstGeom prst="rect">
            <a:avLst/>
          </a:prstGeom>
        </p:spPr>
      </p:pic>
      <p:sp>
        <p:nvSpPr>
          <p:cNvPr id="2" name="Slide Number Placeholder 1"/>
          <p:cNvSpPr>
            <a:spLocks noGrp="1"/>
          </p:cNvSpPr>
          <p:nvPr>
            <p:ph type="sldNum" idx="12"/>
          </p:nvPr>
        </p:nvSpPr>
        <p:spPr/>
        <p:txBody>
          <a:bodyPr/>
          <a:lstStyle/>
          <a:p>
            <a:fld id="{B0EEC428-9EB1-4F8B-808E-62903D33BAC4}" type="slidenum">
              <a:rPr lang="en-US" smtClean="0"/>
              <a:t>55</a:t>
            </a:fld>
            <a:endParaRPr lang="en-US" dirty="0"/>
          </a:p>
        </p:txBody>
      </p:sp>
    </p:spTree>
    <p:extLst>
      <p:ext uri="{BB962C8B-B14F-4D97-AF65-F5344CB8AC3E}">
        <p14:creationId xmlns:p14="http://schemas.microsoft.com/office/powerpoint/2010/main" val="1161635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9302" y="760223"/>
            <a:ext cx="3695242" cy="461665"/>
          </a:xfrm>
          <a:prstGeom prst="rect">
            <a:avLst/>
          </a:prstGeom>
        </p:spPr>
        <p:txBody>
          <a:bodyPr wrap="none">
            <a:spAutoFit/>
          </a:bodyPr>
          <a:lstStyle/>
          <a:p>
            <a:r>
              <a:rPr lang="fa-IR" sz="2400" b="1" dirty="0">
                <a:solidFill>
                  <a:srgbClr val="FFFF00"/>
                </a:solidFill>
                <a:latin typeface="Times New Roman" panose="02020603050405020304" pitchFamily="18" charset="0"/>
                <a:ea typeface="Calibri" panose="020F0502020204030204" pitchFamily="34" charset="0"/>
                <a:cs typeface="B Koodak" panose="00000700000000000000" pitchFamily="2" charset="-78"/>
              </a:rPr>
              <a:t>۳. ساخت و آموزش شبکه­ی عصبی</a:t>
            </a:r>
            <a:endParaRPr lang="en-US" sz="2400" dirty="0">
              <a:solidFill>
                <a:srgbClr val="FFFF00"/>
              </a:solidFill>
            </a:endParaRPr>
          </a:p>
        </p:txBody>
      </p:sp>
      <p:sp>
        <p:nvSpPr>
          <p:cNvPr id="3" name="Rectangle 2"/>
          <p:cNvSpPr/>
          <p:nvPr/>
        </p:nvSpPr>
        <p:spPr>
          <a:xfrm>
            <a:off x="210458" y="175448"/>
            <a:ext cx="3358612" cy="584775"/>
          </a:xfrm>
          <a:prstGeom prst="rect">
            <a:avLst/>
          </a:prstGeom>
        </p:spPr>
        <p:txBody>
          <a:bodyPr wrap="none">
            <a:spAutoFit/>
          </a:bodyPr>
          <a:lstStyle/>
          <a:p>
            <a:r>
              <a:rPr lang="fa-IR" sz="3200" kern="1800"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lang="en-US" sz="3200" dirty="0">
              <a:solidFill>
                <a:schemeClr val="accent6"/>
              </a:solidFill>
            </a:endParaRPr>
          </a:p>
        </p:txBody>
      </p:sp>
      <p:sp>
        <p:nvSpPr>
          <p:cNvPr id="4" name="Rectangle 3"/>
          <p:cNvSpPr/>
          <p:nvPr/>
        </p:nvSpPr>
        <p:spPr>
          <a:xfrm>
            <a:off x="583660" y="1221888"/>
            <a:ext cx="11011711" cy="750975"/>
          </a:xfrm>
          <a:prstGeom prst="rect">
            <a:avLst/>
          </a:prstGeom>
        </p:spPr>
        <p:txBody>
          <a:bodyPr wrap="square">
            <a:spAutoFit/>
          </a:bodyPr>
          <a:lstStyle/>
          <a:p>
            <a:pPr algn="just" rtl="1">
              <a:lnSpc>
                <a:spcPct val="107000"/>
              </a:lnSpc>
              <a:spcAft>
                <a:spcPts val="8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شبکه­ی عصبی روشی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برای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محاسبه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است</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که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بر</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پایه­ی اتصال</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به</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هم</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پیوسته­ی چندین</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واحد</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پردازشی ساخته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می­شود</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fa-IR" sz="16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شبکه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از</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تعداد</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دلخواهی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سلول</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یا</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گره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یا</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نورون</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تشکیل</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می­شود که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مجموعه­ی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ورودی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را</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به</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خروجی</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ربط</a:t>
            </a:r>
            <a:r>
              <a:rPr lang="fa-IR"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می­دهند</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583660" y="1972863"/>
            <a:ext cx="11011711" cy="685059"/>
          </a:xfrm>
          <a:prstGeom prst="rect">
            <a:avLst/>
          </a:prstGeom>
        </p:spPr>
        <p:txBody>
          <a:bodyPr wrap="square">
            <a:spAutoFit/>
          </a:bodyPr>
          <a:lstStyle/>
          <a:p>
            <a:pPr algn="just" rtl="1">
              <a:lnSpc>
                <a:spcPct val="107000"/>
              </a:lnSpc>
              <a:spcAft>
                <a:spcPts val="800"/>
              </a:spcAft>
            </a:pPr>
            <a:r>
              <a:rPr lang="fa-IR">
                <a:solidFill>
                  <a:schemeClr val="bg1"/>
                </a:solidFill>
                <a:latin typeface="Times New Roman" panose="02020603050405020304" pitchFamily="18" charset="0"/>
                <a:ea typeface="Calibri" panose="020F0502020204030204" pitchFamily="34" charset="0"/>
                <a:cs typeface="B Koodak" panose="00000700000000000000" pitchFamily="2" charset="-78"/>
              </a:rPr>
              <a:t>برای آموزش سیستم ما نیاز به یک شبکه­ی عصبی پرسپترون داریم چون عمل </a:t>
            </a:r>
            <a:r>
              <a:rPr lang="en-US" sz="1600" dirty="0">
                <a:solidFill>
                  <a:schemeClr val="bg1"/>
                </a:solidFill>
                <a:latin typeface="Times New Roman" panose="02020603050405020304" pitchFamily="18" charset="0"/>
                <a:ea typeface="Calibri" panose="020F0502020204030204" pitchFamily="34" charset="0"/>
                <a:cs typeface="B Koodak" panose="00000700000000000000" pitchFamily="2" charset="-78"/>
              </a:rPr>
              <a:t>Classification</a:t>
            </a:r>
            <a:r>
              <a:rPr lang="fa-IR" dirty="0">
                <a:solidFill>
                  <a:schemeClr val="bg1"/>
                </a:solidFill>
                <a:latin typeface="Times New Roman" panose="02020603050405020304" pitchFamily="18" charset="0"/>
                <a:ea typeface="Calibri" panose="020F0502020204030204" pitchFamily="34" charset="0"/>
                <a:cs typeface="B Koodak" panose="00000700000000000000" pitchFamily="2" charset="-78"/>
              </a:rPr>
              <a:t> را به سادگی انجام می­دهد. یک سیستم با تعدادی ورودی و تعدادی خروجی و تعدادی لایه­ی مخفی است.</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r="6177" b="40569"/>
          <a:stretch/>
        </p:blipFill>
        <p:spPr bwMode="auto">
          <a:xfrm>
            <a:off x="583660" y="2827710"/>
            <a:ext cx="4577473" cy="3330231"/>
          </a:xfrm>
          <a:prstGeom prst="rect">
            <a:avLst/>
          </a:prstGeom>
          <a:noFill/>
          <a:ln>
            <a:noFill/>
          </a:ln>
        </p:spPr>
      </p:pic>
      <p:sp>
        <p:nvSpPr>
          <p:cNvPr id="7" name="Rectangle 6"/>
          <p:cNvSpPr/>
          <p:nvPr/>
        </p:nvSpPr>
        <p:spPr>
          <a:xfrm>
            <a:off x="9385906" y="2718326"/>
            <a:ext cx="2518638" cy="461665"/>
          </a:xfrm>
          <a:prstGeom prst="rect">
            <a:avLst/>
          </a:prstGeom>
        </p:spPr>
        <p:txBody>
          <a:bodyPr wrap="none">
            <a:spAutoFit/>
          </a:bodyPr>
          <a:lstStyle/>
          <a:p>
            <a:r>
              <a:rPr lang="fa-IR" sz="2400" b="1" dirty="0">
                <a:solidFill>
                  <a:srgbClr val="FFFF00"/>
                </a:solidFill>
                <a:latin typeface="Times New Roman" panose="02020603050405020304" pitchFamily="18" charset="0"/>
                <a:ea typeface="Calibri" panose="020F0502020204030204" pitchFamily="34" charset="0"/>
                <a:cs typeface="B Koodak" panose="00000700000000000000" pitchFamily="2" charset="-78"/>
              </a:rPr>
              <a:t>۴. تست شبکه­ی عصبی</a:t>
            </a:r>
            <a:endParaRPr lang="en-US" sz="2400" dirty="0">
              <a:solidFill>
                <a:srgbClr val="FFFF00"/>
              </a:solidFill>
            </a:endParaRPr>
          </a:p>
        </p:txBody>
      </p:sp>
      <p:sp>
        <p:nvSpPr>
          <p:cNvPr id="8" name="Rectangle 7"/>
          <p:cNvSpPr/>
          <p:nvPr/>
        </p:nvSpPr>
        <p:spPr>
          <a:xfrm>
            <a:off x="5161133" y="3240395"/>
            <a:ext cx="6434238" cy="3209404"/>
          </a:xfrm>
          <a:prstGeom prst="rect">
            <a:avLst/>
          </a:prstGeom>
        </p:spPr>
        <p:txBody>
          <a:bodyPr wrap="square">
            <a:spAutoFit/>
          </a:bodyPr>
          <a:lstStyle/>
          <a:p>
            <a:pPr algn="r" rtl="1">
              <a:lnSpc>
                <a:spcPct val="115000"/>
              </a:lnSpc>
              <a:spcAft>
                <a:spcPts val="10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همان­طوری که در کد متلب ذیل مشاهده می­کنید ما برای مثال چهار نوع شکل را به سیستم آموزش داده و در نهایت برای تست الگوریتم، بایستی داشته باشیم:</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اگر خروجی </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[ 1    -1    -1    -1 ]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بود یعنی شکل ورودی مربع می باشد،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اگر خروجی </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 [ -1    1    -1    -1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بود یعنی شکل ورودی مثلث می باشد،</a:t>
            </a:r>
            <a:endParaRPr lang="en-US" sz="16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و اگر </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 -1    -1    1    -1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بود دایره و اگر </a:t>
            </a:r>
            <a:r>
              <a:rPr lang="en-US" dirty="0">
                <a:solidFill>
                  <a:schemeClr val="bg1"/>
                </a:solidFill>
                <a:latin typeface="Times New Roman" panose="02020603050405020304" pitchFamily="18" charset="0"/>
                <a:ea typeface="Calibri" panose="020F0502020204030204" pitchFamily="34" charset="0"/>
                <a:cs typeface="B Koodak" panose="00000700000000000000" pitchFamily="2" charset="-78"/>
              </a:rPr>
              <a:t>[ -1    -1    -1    1    ]</a:t>
            </a:r>
            <a:r>
              <a:rPr lang="fa-IR" sz="2000" dirty="0">
                <a:solidFill>
                  <a:schemeClr val="bg1"/>
                </a:solidFill>
                <a:latin typeface="Times New Roman" panose="02020603050405020304" pitchFamily="18" charset="0"/>
                <a:ea typeface="Calibri" panose="020F0502020204030204" pitchFamily="34" charset="0"/>
                <a:cs typeface="B Koodak" panose="00000700000000000000" pitchFamily="2" charset="-78"/>
              </a:rPr>
              <a:t> بود یعنی شکل ورودی شش ضلعی می­باشد در غیر این­صورت شکل ارائه شده آسیب دیده یا نویزی تشخیص داده می­شود</a:t>
            </a:r>
            <a:r>
              <a:rPr lang="fa-IR" sz="20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endParaRPr lang="en-US" sz="2000" dirty="0">
              <a:solidFill>
                <a:schemeClr val="bg1"/>
              </a:solidFill>
            </a:endParaRPr>
          </a:p>
        </p:txBody>
      </p:sp>
      <p:sp>
        <p:nvSpPr>
          <p:cNvPr id="9" name="Slide Number Placeholder 8"/>
          <p:cNvSpPr>
            <a:spLocks noGrp="1"/>
          </p:cNvSpPr>
          <p:nvPr>
            <p:ph type="sldNum" idx="12"/>
          </p:nvPr>
        </p:nvSpPr>
        <p:spPr/>
        <p:txBody>
          <a:bodyPr/>
          <a:lstStyle/>
          <a:p>
            <a:fld id="{BCBEDDC4-EEE4-4C12-8038-44A55B1CF220}" type="slidenum">
              <a:rPr lang="en-US" smtClean="0"/>
              <a:t>56</a:t>
            </a:fld>
            <a:endParaRPr lang="en-US" dirty="0"/>
          </a:p>
        </p:txBody>
      </p:sp>
    </p:spTree>
    <p:extLst>
      <p:ext uri="{BB962C8B-B14F-4D97-AF65-F5344CB8AC3E}">
        <p14:creationId xmlns:p14="http://schemas.microsoft.com/office/powerpoint/2010/main" val="4280958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5529" y="1102021"/>
            <a:ext cx="7010493" cy="4095480"/>
          </a:xfrm>
          <a:prstGeom prst="rect">
            <a:avLst/>
          </a:prstGeom>
        </p:spPr>
        <p:txBody>
          <a:bodyPr wrap="square">
            <a:spAutoFit/>
          </a:bodyPr>
          <a:lstStyle/>
          <a:p>
            <a:pPr algn="just">
              <a:lnSpc>
                <a:spcPct val="115000"/>
              </a:lnSpc>
              <a:spcAft>
                <a:spcPts val="1000"/>
              </a:spcAft>
            </a:pPr>
            <a:r>
              <a:rPr lang="fa-IR"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for k=1:4</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for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=1:2500 </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y=</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y+test</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)*w(</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i,k</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y+b</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(k);</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if(y&gt;=0)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result(k)=1;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else</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result(k)=-1;</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y=0;</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l">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end </a:t>
            </a: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 name="Rectangle 2"/>
          <p:cNvSpPr/>
          <p:nvPr/>
        </p:nvSpPr>
        <p:spPr>
          <a:xfrm>
            <a:off x="4232273" y="1427661"/>
            <a:ext cx="6096000" cy="3912161"/>
          </a:xfrm>
          <a:prstGeom prst="rect">
            <a:avLst/>
          </a:prstGeom>
        </p:spPr>
        <p:txBody>
          <a:bodyPr>
            <a:spAutoFit/>
          </a:bodyPr>
          <a:lstStyle/>
          <a:p>
            <a:pPr>
              <a:lnSpc>
                <a:spcPct val="107000"/>
              </a:lnSpc>
            </a:pP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disp</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Output array is : ']);</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disp</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(result);</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if result== [ 1    -1    -1    -1    ]</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msgbox</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test element is &lt;</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morabaa</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&gt;');</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elseif</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result== [ -1    1    -1    -1    ]</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msgbox</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test element is &lt;</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mosalas</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&gt;');</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elseif</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result==[-1    -1   1    -1     ]</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msgbox</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test element is &lt;Circle&gt;');</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elseif</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result==[ -1    -1    -1    1    ]</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msgbox</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test element is &lt;6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zelii</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&gt;');</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else</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a:t>
            </a:r>
            <a:r>
              <a:rPr lang="en-US" sz="1800" b="1" dirty="0" err="1">
                <a:solidFill>
                  <a:schemeClr val="bg1"/>
                </a:solidFill>
                <a:latin typeface="Times New Roman" panose="02020603050405020304" pitchFamily="18" charset="0"/>
                <a:ea typeface="Calibri" panose="020F0502020204030204" pitchFamily="34" charset="0"/>
                <a:cs typeface="B Koodak" panose="00000700000000000000" pitchFamily="2" charset="-78"/>
              </a:rPr>
              <a:t>msgbox</a:t>
            </a: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('Your test element is very Damaged');</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800" b="1" dirty="0">
                <a:solidFill>
                  <a:schemeClr val="bg1"/>
                </a:solidFill>
                <a:latin typeface="Times New Roman" panose="02020603050405020304" pitchFamily="18" charset="0"/>
                <a:ea typeface="Calibri" panose="020F0502020204030204" pitchFamily="34" charset="0"/>
                <a:cs typeface="B Koodak" panose="00000700000000000000" pitchFamily="2" charset="-78"/>
              </a:rPr>
              <a:t>    end</a:t>
            </a:r>
            <a:endParaRPr lang="en-US"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210458" y="175448"/>
            <a:ext cx="3358612" cy="584775"/>
          </a:xfrm>
          <a:prstGeom prst="rect">
            <a:avLst/>
          </a:prstGeom>
        </p:spPr>
        <p:txBody>
          <a:bodyPr wrap="none">
            <a:spAutoFit/>
          </a:bodyPr>
          <a:lstStyle/>
          <a:p>
            <a:r>
              <a:rPr lang="fa-IR" sz="3200" kern="1800" dirty="0">
                <a:solidFill>
                  <a:schemeClr val="accent6"/>
                </a:solidFill>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lang="en-US" sz="3200" dirty="0">
              <a:solidFill>
                <a:schemeClr val="accent6"/>
              </a:solidFill>
            </a:endParaRPr>
          </a:p>
        </p:txBody>
      </p:sp>
      <p:sp>
        <p:nvSpPr>
          <p:cNvPr id="5" name="Slide Number Placeholder 4"/>
          <p:cNvSpPr>
            <a:spLocks noGrp="1"/>
          </p:cNvSpPr>
          <p:nvPr>
            <p:ph type="sldNum" idx="12"/>
          </p:nvPr>
        </p:nvSpPr>
        <p:spPr/>
        <p:txBody>
          <a:bodyPr/>
          <a:lstStyle/>
          <a:p>
            <a:fld id="{BCBEDDC4-EEE4-4C12-8038-44A55B1CF220}" type="slidenum">
              <a:rPr lang="en-US" smtClean="0"/>
              <a:t>57</a:t>
            </a:fld>
            <a:endParaRPr lang="en-US" dirty="0"/>
          </a:p>
        </p:txBody>
      </p:sp>
    </p:spTree>
    <p:extLst>
      <p:ext uri="{BB962C8B-B14F-4D97-AF65-F5344CB8AC3E}">
        <p14:creationId xmlns:p14="http://schemas.microsoft.com/office/powerpoint/2010/main" val="267130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458" y="175448"/>
            <a:ext cx="3358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800" cap="none" spc="0" normalizeH="0" baseline="0" noProof="0" dirty="0">
                <a:ln>
                  <a:noFill/>
                </a:ln>
                <a:solidFill>
                  <a:srgbClr val="FF8800"/>
                </a:solidFill>
                <a:effectLst/>
                <a:uLnTx/>
                <a:uFillTx/>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kumimoji="0" lang="en-US" sz="3200" b="0" i="0" u="none" strike="noStrike" kern="1200" cap="none" spc="0" normalizeH="0" baseline="0" noProof="0" dirty="0">
              <a:ln>
                <a:noFill/>
              </a:ln>
              <a:solidFill>
                <a:srgbClr val="FF8800"/>
              </a:solidFill>
              <a:effectLst/>
              <a:uLnTx/>
              <a:uFillTx/>
              <a:latin typeface="Arial"/>
              <a:ea typeface="+mn-ea"/>
              <a:cs typeface="B Koodak"/>
            </a:endParaRPr>
          </a:p>
        </p:txBody>
      </p:sp>
      <p:sp>
        <p:nvSpPr>
          <p:cNvPr id="3" name="TextBox 2"/>
          <p:cNvSpPr txBox="1"/>
          <p:nvPr/>
        </p:nvSpPr>
        <p:spPr>
          <a:xfrm>
            <a:off x="7675418" y="760223"/>
            <a:ext cx="41665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200" cap="none" spc="0" normalizeH="0" baseline="0" noProof="0" dirty="0">
                <a:ln>
                  <a:noFill/>
                </a:ln>
                <a:solidFill>
                  <a:srgbClr val="FFFFFF"/>
                </a:solidFill>
                <a:effectLst/>
                <a:uLnTx/>
                <a:uFillTx/>
                <a:latin typeface="Arial"/>
                <a:ea typeface="+mn-ea"/>
                <a:cs typeface="B Koodak"/>
              </a:rPr>
              <a:t>نتیجه نهایی تشخیص اشکال...</a:t>
            </a:r>
            <a:endParaRPr kumimoji="0" lang="en-US" sz="3200" b="0" i="0" u="none" strike="noStrike" kern="1200" cap="none" spc="0" normalizeH="0" baseline="0" noProof="0" dirty="0">
              <a:ln>
                <a:noFill/>
              </a:ln>
              <a:solidFill>
                <a:srgbClr val="FFFFFF"/>
              </a:solidFill>
              <a:effectLst/>
              <a:uLnTx/>
              <a:uFillTx/>
              <a:latin typeface="Arial"/>
              <a:ea typeface="+mn-ea"/>
              <a:cs typeface="B Koodak"/>
            </a:endParaRPr>
          </a:p>
        </p:txBody>
      </p:sp>
      <p:pic>
        <p:nvPicPr>
          <p:cNvPr id="4" name="Picture 3" descr="C:\Users\Compiran\Desktop\shapeDetection\test\vuong.bmp"/>
          <p:cNvPicPr/>
          <p:nvPr/>
        </p:nvPicPr>
        <p:blipFill>
          <a:blip r:embed="rId2">
            <a:extLst>
              <a:ext uri="{28A0092B-C50C-407E-A947-70E740481C1C}">
                <a14:useLocalDpi xmlns:a14="http://schemas.microsoft.com/office/drawing/2010/main" val="0"/>
              </a:ext>
            </a:extLst>
          </a:blip>
          <a:srcRect/>
          <a:stretch>
            <a:fillRect/>
          </a:stretch>
        </p:blipFill>
        <p:spPr bwMode="auto">
          <a:xfrm>
            <a:off x="1228436" y="1881139"/>
            <a:ext cx="4913745" cy="4085552"/>
          </a:xfrm>
          <a:prstGeom prst="rect">
            <a:avLst/>
          </a:prstGeom>
          <a:noFill/>
          <a:ln>
            <a:noFill/>
          </a:ln>
        </p:spPr>
      </p:pic>
      <p:pic>
        <p:nvPicPr>
          <p:cNvPr id="5" name="Picture 4"/>
          <p:cNvPicPr/>
          <p:nvPr/>
        </p:nvPicPr>
        <p:blipFill rotWithShape="1">
          <a:blip r:embed="rId3"/>
          <a:srcRect l="17776" t="48330" r="63018" b="7645"/>
          <a:stretch/>
        </p:blipFill>
        <p:spPr bwMode="auto">
          <a:xfrm>
            <a:off x="7412611" y="1881139"/>
            <a:ext cx="3689498" cy="4085552"/>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335673" y="6059609"/>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7" name="Rectangle 6"/>
          <p:cNvSpPr/>
          <p:nvPr/>
        </p:nvSpPr>
        <p:spPr>
          <a:xfrm>
            <a:off x="8135899" y="6059609"/>
            <a:ext cx="22429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 ورودی، (ب) خروجی</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8" name="Slide Number Placeholder 7"/>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FFFFFF"/>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733" b="0" i="0" u="none" strike="noStrike" kern="1200" cap="none" spc="0" normalizeH="0" baseline="0" noProof="0" dirty="0">
              <a:ln>
                <a:noFill/>
              </a:ln>
              <a:solidFill>
                <a:srgbClr val="FFFFFF"/>
              </a:solidFill>
              <a:effectLst/>
              <a:uLnTx/>
              <a:uFillTx/>
              <a:latin typeface="DM Serif Display"/>
              <a:sym typeface="DM Serif Display"/>
            </a:endParaRPr>
          </a:p>
        </p:txBody>
      </p:sp>
    </p:spTree>
    <p:extLst>
      <p:ext uri="{BB962C8B-B14F-4D97-AF65-F5344CB8AC3E}">
        <p14:creationId xmlns:p14="http://schemas.microsoft.com/office/powerpoint/2010/main" val="3689307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458" y="175448"/>
            <a:ext cx="3358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800" cap="none" spc="0" normalizeH="0" baseline="0" noProof="0" dirty="0">
                <a:ln>
                  <a:noFill/>
                </a:ln>
                <a:solidFill>
                  <a:srgbClr val="FF8800"/>
                </a:solidFill>
                <a:effectLst/>
                <a:uLnTx/>
                <a:uFillTx/>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kumimoji="0" lang="en-US" sz="3200" b="0" i="0" u="none" strike="noStrike" kern="1200" cap="none" spc="0" normalizeH="0" baseline="0" noProof="0" dirty="0">
              <a:ln>
                <a:noFill/>
              </a:ln>
              <a:solidFill>
                <a:srgbClr val="FF8800"/>
              </a:solidFill>
              <a:effectLst/>
              <a:uLnTx/>
              <a:uFillTx/>
              <a:latin typeface="Arial"/>
              <a:ea typeface="+mn-ea"/>
              <a:cs typeface="B Koodak"/>
            </a:endParaRPr>
          </a:p>
        </p:txBody>
      </p:sp>
      <p:sp>
        <p:nvSpPr>
          <p:cNvPr id="3" name="TextBox 2"/>
          <p:cNvSpPr txBox="1"/>
          <p:nvPr/>
        </p:nvSpPr>
        <p:spPr>
          <a:xfrm>
            <a:off x="7675418" y="760223"/>
            <a:ext cx="41665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200" cap="none" spc="0" normalizeH="0" baseline="0" noProof="0" dirty="0">
                <a:ln>
                  <a:noFill/>
                </a:ln>
                <a:solidFill>
                  <a:srgbClr val="FFFFFF"/>
                </a:solidFill>
                <a:effectLst/>
                <a:uLnTx/>
                <a:uFillTx/>
                <a:latin typeface="Arial"/>
                <a:ea typeface="+mn-ea"/>
                <a:cs typeface="B Koodak"/>
              </a:rPr>
              <a:t>نتیجه نهایی تشخیص اشکال...</a:t>
            </a:r>
            <a:endParaRPr kumimoji="0" lang="en-US" sz="3200" b="0" i="0" u="none" strike="noStrike" kern="1200" cap="none" spc="0" normalizeH="0" baseline="0" noProof="0" dirty="0">
              <a:ln>
                <a:noFill/>
              </a:ln>
              <a:solidFill>
                <a:srgbClr val="FFFFFF"/>
              </a:solidFill>
              <a:effectLst/>
              <a:uLnTx/>
              <a:uFillTx/>
              <a:latin typeface="Arial"/>
              <a:ea typeface="+mn-ea"/>
              <a:cs typeface="B Koodak"/>
            </a:endParaRPr>
          </a:p>
        </p:txBody>
      </p:sp>
      <p:pic>
        <p:nvPicPr>
          <p:cNvPr id="4" name="Picture 3" descr="C:\Users\Compiran\Desktop\shapeDetection\test\4.bmp"/>
          <p:cNvPicPr/>
          <p:nvPr/>
        </p:nvPicPr>
        <p:blipFill>
          <a:blip r:embed="rId2">
            <a:extLst>
              <a:ext uri="{28A0092B-C50C-407E-A947-70E740481C1C}">
                <a14:useLocalDpi xmlns:a14="http://schemas.microsoft.com/office/drawing/2010/main" val="0"/>
              </a:ext>
            </a:extLst>
          </a:blip>
          <a:srcRect/>
          <a:stretch>
            <a:fillRect/>
          </a:stretch>
        </p:blipFill>
        <p:spPr bwMode="auto">
          <a:xfrm>
            <a:off x="1111595" y="1623811"/>
            <a:ext cx="4892041" cy="4075025"/>
          </a:xfrm>
          <a:prstGeom prst="rect">
            <a:avLst/>
          </a:prstGeom>
          <a:noFill/>
          <a:ln>
            <a:noFill/>
          </a:ln>
        </p:spPr>
      </p:pic>
      <p:pic>
        <p:nvPicPr>
          <p:cNvPr id="5" name="Picture 4"/>
          <p:cNvPicPr/>
          <p:nvPr/>
        </p:nvPicPr>
        <p:blipFill rotWithShape="1">
          <a:blip r:embed="rId3"/>
          <a:srcRect l="16014" t="47868" r="64429" b="6508"/>
          <a:stretch/>
        </p:blipFill>
        <p:spPr bwMode="auto">
          <a:xfrm>
            <a:off x="7545474" y="1623811"/>
            <a:ext cx="3427326" cy="4075025"/>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324218" y="5819463"/>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7" name="Rectangle 6"/>
          <p:cNvSpPr/>
          <p:nvPr/>
        </p:nvSpPr>
        <p:spPr>
          <a:xfrm>
            <a:off x="8137676" y="5819463"/>
            <a:ext cx="22429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 ورودی، (ب) خروجی</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8" name="Slide Number Placeholder 7"/>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161699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34BCA0-5EAD-400E-A59A-A2A0EB648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7066" y="285925"/>
            <a:ext cx="3999800" cy="2183224"/>
          </a:xfrm>
          <a:prstGeom prst="rect">
            <a:avLst/>
          </a:prstGeom>
          <a:blipFill dpi="0" rotWithShape="1">
            <a:blip r:embed="rId3">
              <a:alphaModFix amt="85000"/>
            </a:blip>
            <a:srcRect/>
            <a:tile tx="0" ty="0" sx="100000" sy="100000" flip="none" algn="tl"/>
          </a:blipFill>
          <a:ln>
            <a:noFill/>
          </a:ln>
          <a:effectLst>
            <a:softEdge rad="127000"/>
          </a:effectLst>
        </p:spPr>
      </p:pic>
      <p:sp>
        <p:nvSpPr>
          <p:cNvPr id="2" name="Title 1">
            <a:extLst>
              <a:ext uri="{FF2B5EF4-FFF2-40B4-BE49-F238E27FC236}">
                <a16:creationId xmlns:a16="http://schemas.microsoft.com/office/drawing/2014/main" id="{534ADC6B-0A20-45D6-AAED-91CA4941F165}"/>
              </a:ext>
            </a:extLst>
          </p:cNvPr>
          <p:cNvSpPr>
            <a:spLocks noGrp="1"/>
          </p:cNvSpPr>
          <p:nvPr>
            <p:ph type="ctrTitle"/>
          </p:nvPr>
        </p:nvSpPr>
        <p:spPr>
          <a:xfrm>
            <a:off x="1635309" y="3105325"/>
            <a:ext cx="6764400" cy="2183224"/>
          </a:xfrm>
        </p:spPr>
        <p:txBody>
          <a:bodyPr/>
          <a:lstStyle/>
          <a:p>
            <a:r>
              <a:rPr lang="en-US" dirty="0"/>
              <a:t>Classification </a:t>
            </a:r>
            <a:br>
              <a:rPr lang="en-US" dirty="0"/>
            </a:br>
            <a:r>
              <a:rPr lang="en-US" dirty="0"/>
              <a:t>	</a:t>
            </a:r>
            <a:r>
              <a:rPr lang="fa-IR" sz="6000" dirty="0">
                <a:cs typeface="B Koodak" panose="00000700000000000000" pitchFamily="2" charset="-78"/>
              </a:rPr>
              <a:t>رده بندی </a:t>
            </a:r>
            <a:endParaRPr lang="en-US" dirty="0">
              <a:cs typeface="B Koodak" panose="00000700000000000000" pitchFamily="2" charset="-78"/>
            </a:endParaRPr>
          </a:p>
        </p:txBody>
      </p:sp>
    </p:spTree>
    <p:extLst>
      <p:ext uri="{BB962C8B-B14F-4D97-AF65-F5344CB8AC3E}">
        <p14:creationId xmlns:p14="http://schemas.microsoft.com/office/powerpoint/2010/main" val="2907963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458" y="175448"/>
            <a:ext cx="3358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800" cap="none" spc="0" normalizeH="0" baseline="0" noProof="0" dirty="0">
                <a:ln>
                  <a:noFill/>
                </a:ln>
                <a:solidFill>
                  <a:srgbClr val="FF8800"/>
                </a:solidFill>
                <a:effectLst/>
                <a:uLnTx/>
                <a:uFillTx/>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kumimoji="0" lang="en-US" sz="3200" b="0" i="0" u="none" strike="noStrike" kern="1200" cap="none" spc="0" normalizeH="0" baseline="0" noProof="0" dirty="0">
              <a:ln>
                <a:noFill/>
              </a:ln>
              <a:solidFill>
                <a:srgbClr val="FF8800"/>
              </a:solidFill>
              <a:effectLst/>
              <a:uLnTx/>
              <a:uFillTx/>
              <a:latin typeface="Arial"/>
              <a:ea typeface="+mn-ea"/>
              <a:cs typeface="B Koodak"/>
            </a:endParaRPr>
          </a:p>
        </p:txBody>
      </p:sp>
      <p:sp>
        <p:nvSpPr>
          <p:cNvPr id="3" name="TextBox 2"/>
          <p:cNvSpPr txBox="1"/>
          <p:nvPr/>
        </p:nvSpPr>
        <p:spPr>
          <a:xfrm>
            <a:off x="7675418" y="760223"/>
            <a:ext cx="41665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200" cap="none" spc="0" normalizeH="0" baseline="0" noProof="0" dirty="0">
                <a:ln>
                  <a:noFill/>
                </a:ln>
                <a:solidFill>
                  <a:srgbClr val="FFFFFF"/>
                </a:solidFill>
                <a:effectLst/>
                <a:uLnTx/>
                <a:uFillTx/>
                <a:latin typeface="Arial"/>
                <a:ea typeface="+mn-ea"/>
                <a:cs typeface="B Koodak"/>
              </a:rPr>
              <a:t>نتیجه نهایی تشخیص اشکال...</a:t>
            </a:r>
            <a:endParaRPr kumimoji="0" lang="en-US" sz="3200" b="0" i="0" u="none" strike="noStrike" kern="1200" cap="none" spc="0" normalizeH="0" baseline="0" noProof="0" dirty="0">
              <a:ln>
                <a:noFill/>
              </a:ln>
              <a:solidFill>
                <a:srgbClr val="FFFFFF"/>
              </a:solidFill>
              <a:effectLst/>
              <a:uLnTx/>
              <a:uFillTx/>
              <a:latin typeface="Arial"/>
              <a:ea typeface="+mn-ea"/>
              <a:cs typeface="B Koodak"/>
            </a:endParaRPr>
          </a:p>
        </p:txBody>
      </p:sp>
      <p:pic>
        <p:nvPicPr>
          <p:cNvPr id="4" name="Picture 3" descr="C:\Users\Compiran\Desktop\shapeDetection\trainPic\d5.jpg"/>
          <p:cNvPicPr/>
          <p:nvPr/>
        </p:nvPicPr>
        <p:blipFill>
          <a:blip r:embed="rId2">
            <a:extLst>
              <a:ext uri="{28A0092B-C50C-407E-A947-70E740481C1C}">
                <a14:useLocalDpi xmlns:a14="http://schemas.microsoft.com/office/drawing/2010/main" val="0"/>
              </a:ext>
            </a:extLst>
          </a:blip>
          <a:srcRect/>
          <a:stretch>
            <a:fillRect/>
          </a:stretch>
        </p:blipFill>
        <p:spPr bwMode="auto">
          <a:xfrm>
            <a:off x="1470083" y="1501688"/>
            <a:ext cx="4459662" cy="4437294"/>
          </a:xfrm>
          <a:prstGeom prst="rect">
            <a:avLst/>
          </a:prstGeom>
          <a:noFill/>
          <a:ln>
            <a:noFill/>
          </a:ln>
        </p:spPr>
      </p:pic>
      <p:pic>
        <p:nvPicPr>
          <p:cNvPr id="5" name="Picture 4"/>
          <p:cNvPicPr/>
          <p:nvPr/>
        </p:nvPicPr>
        <p:blipFill rotWithShape="1">
          <a:blip r:embed="rId3"/>
          <a:srcRect l="16392" t="48095" r="64690" b="6743"/>
          <a:stretch/>
        </p:blipFill>
        <p:spPr bwMode="auto">
          <a:xfrm>
            <a:off x="7353213" y="1501688"/>
            <a:ext cx="3517987" cy="4437294"/>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233120" y="5938982"/>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7" name="Rectangle 6"/>
          <p:cNvSpPr/>
          <p:nvPr/>
        </p:nvSpPr>
        <p:spPr>
          <a:xfrm>
            <a:off x="7990745" y="5938982"/>
            <a:ext cx="22429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 ورودی، (ب) خروجی</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8" name="Slide Number Placeholder 7"/>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3960973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mage\tabriz\8740559667384411681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0653" y="1684452"/>
            <a:ext cx="5182437" cy="3949730"/>
          </a:xfrm>
          <a:prstGeom prst="rect">
            <a:avLst/>
          </a:prstGeom>
          <a:noFill/>
          <a:ln>
            <a:noFill/>
          </a:ln>
        </p:spPr>
      </p:pic>
      <p:sp>
        <p:nvSpPr>
          <p:cNvPr id="3" name="Rectangle 2"/>
          <p:cNvSpPr/>
          <p:nvPr/>
        </p:nvSpPr>
        <p:spPr>
          <a:xfrm>
            <a:off x="210458" y="175448"/>
            <a:ext cx="3358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800" cap="none" spc="0" normalizeH="0" baseline="0" noProof="0" dirty="0">
                <a:ln>
                  <a:noFill/>
                </a:ln>
                <a:solidFill>
                  <a:srgbClr val="FF8800"/>
                </a:solidFill>
                <a:effectLst/>
                <a:uLnTx/>
                <a:uFillTx/>
                <a:latin typeface="Times New Roman" panose="02020603050405020304" pitchFamily="18" charset="0"/>
                <a:ea typeface="Times New Roman" panose="02020603050405020304" pitchFamily="18" charset="0"/>
                <a:cs typeface="B Koodak" panose="00000700000000000000" pitchFamily="2" charset="-78"/>
              </a:rPr>
              <a:t>تشخیص اشکال هندسی</a:t>
            </a:r>
            <a:endParaRPr kumimoji="0" lang="en-US" sz="3200" b="0" i="0" u="none" strike="noStrike" kern="1200" cap="none" spc="0" normalizeH="0" baseline="0" noProof="0" dirty="0">
              <a:ln>
                <a:noFill/>
              </a:ln>
              <a:solidFill>
                <a:srgbClr val="FF8800"/>
              </a:solidFill>
              <a:effectLst/>
              <a:uLnTx/>
              <a:uFillTx/>
              <a:latin typeface="Arial"/>
              <a:ea typeface="+mn-ea"/>
              <a:cs typeface="B Koodak"/>
            </a:endParaRPr>
          </a:p>
        </p:txBody>
      </p:sp>
      <p:sp>
        <p:nvSpPr>
          <p:cNvPr id="4" name="TextBox 3"/>
          <p:cNvSpPr txBox="1"/>
          <p:nvPr/>
        </p:nvSpPr>
        <p:spPr>
          <a:xfrm>
            <a:off x="7675418" y="760223"/>
            <a:ext cx="41665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3200" b="0" i="0" u="none" strike="noStrike" kern="1200" cap="none" spc="0" normalizeH="0" baseline="0" noProof="0" dirty="0">
                <a:ln>
                  <a:noFill/>
                </a:ln>
                <a:solidFill>
                  <a:srgbClr val="FFFFFF"/>
                </a:solidFill>
                <a:effectLst/>
                <a:uLnTx/>
                <a:uFillTx/>
                <a:latin typeface="Arial"/>
                <a:ea typeface="+mn-ea"/>
                <a:cs typeface="B Koodak"/>
              </a:rPr>
              <a:t>نتیجه نهایی تشخیص اشکال...</a:t>
            </a:r>
            <a:endParaRPr kumimoji="0" lang="en-US" sz="3200" b="0" i="0" u="none" strike="noStrike" kern="1200" cap="none" spc="0" normalizeH="0" baseline="0" noProof="0" dirty="0">
              <a:ln>
                <a:noFill/>
              </a:ln>
              <a:solidFill>
                <a:srgbClr val="FFFFFF"/>
              </a:solidFill>
              <a:effectLst/>
              <a:uLnTx/>
              <a:uFillTx/>
              <a:latin typeface="Arial"/>
              <a:ea typeface="+mn-ea"/>
              <a:cs typeface="B Koodak"/>
            </a:endParaRPr>
          </a:p>
        </p:txBody>
      </p:sp>
      <p:pic>
        <p:nvPicPr>
          <p:cNvPr id="5" name="Picture 4"/>
          <p:cNvPicPr/>
          <p:nvPr/>
        </p:nvPicPr>
        <p:blipFill rotWithShape="1">
          <a:blip r:embed="rId3"/>
          <a:srcRect l="16509" t="46543" r="63551" b="8016"/>
          <a:stretch/>
        </p:blipFill>
        <p:spPr bwMode="auto">
          <a:xfrm>
            <a:off x="7232072" y="1684452"/>
            <a:ext cx="3443432" cy="394973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102276" y="5745018"/>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7" name="Rectangle 6"/>
          <p:cNvSpPr/>
          <p:nvPr/>
        </p:nvSpPr>
        <p:spPr>
          <a:xfrm>
            <a:off x="7832327" y="5745018"/>
            <a:ext cx="22429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B Koodak" panose="00000700000000000000" pitchFamily="2" charset="-78"/>
              </a:rPr>
              <a:t>(الف) ورودی، (ب) خروجی</a:t>
            </a:r>
            <a:endParaRPr kumimoji="0" lang="en-US" sz="1800" b="0" i="0" u="none" strike="noStrike" kern="1200" cap="none" spc="0" normalizeH="0" baseline="0" noProof="0" dirty="0">
              <a:ln>
                <a:noFill/>
              </a:ln>
              <a:solidFill>
                <a:srgbClr val="FFFFFF"/>
              </a:solidFill>
              <a:effectLst/>
              <a:uLnTx/>
              <a:uFillTx/>
              <a:latin typeface="Arial"/>
              <a:ea typeface="+mn-ea"/>
              <a:cs typeface="B Koodak"/>
            </a:endParaRPr>
          </a:p>
        </p:txBody>
      </p:sp>
      <p:sp>
        <p:nvSpPr>
          <p:cNvPr id="8" name="Slide Number Placeholder 7"/>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EC428-9EB1-4F8B-808E-62903D33BAC4}" type="slidenum">
              <a:rPr kumimoji="0" lang="en-US" sz="1733" b="0" i="0" u="none" strike="noStrike" kern="1200" cap="none" spc="0" normalizeH="0" baseline="0" noProof="0" smtClean="0">
                <a:ln>
                  <a:noFill/>
                </a:ln>
                <a:solidFill>
                  <a:srgbClr val="97A5C2"/>
                </a:solidFill>
                <a:effectLst/>
                <a:uLnTx/>
                <a:uFillTx/>
                <a:latin typeface="DM Serif Display"/>
                <a:sym typeface="DM Serif Display"/>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733" b="0" i="0" u="none" strike="noStrike" kern="1200" cap="none" spc="0" normalizeH="0" baseline="0" noProof="0" dirty="0">
              <a:ln>
                <a:noFill/>
              </a:ln>
              <a:solidFill>
                <a:srgbClr val="97A5C2"/>
              </a:solidFill>
              <a:effectLst/>
              <a:uLnTx/>
              <a:uFillTx/>
              <a:latin typeface="DM Serif Display"/>
              <a:sym typeface="DM Serif Display"/>
            </a:endParaRPr>
          </a:p>
        </p:txBody>
      </p:sp>
    </p:spTree>
    <p:extLst>
      <p:ext uri="{BB962C8B-B14F-4D97-AF65-F5344CB8AC3E}">
        <p14:creationId xmlns:p14="http://schemas.microsoft.com/office/powerpoint/2010/main" val="171335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idx="4294967295"/>
          </p:nvPr>
        </p:nvSpPr>
        <p:spPr>
          <a:xfrm>
            <a:off x="4423955" y="2307771"/>
            <a:ext cx="6898368" cy="1642519"/>
          </a:xfrm>
        </p:spPr>
        <p:txBody>
          <a:bodyPr/>
          <a:lstStyle/>
          <a:p>
            <a:pPr algn="ctr">
              <a:lnSpc>
                <a:spcPct val="107000"/>
              </a:lnSpc>
              <a:spcAft>
                <a:spcPts val="800"/>
              </a:spcAft>
            </a:pPr>
            <a:r>
              <a:rPr lang="fa-IR" sz="3200" dirty="0">
                <a:solidFill>
                  <a:schemeClr val="accent6"/>
                </a:solidFill>
                <a:latin typeface="Calibri" panose="020F0502020204030204" pitchFamily="34" charset="0"/>
                <a:ea typeface="Calibri" panose="020F0502020204030204" pitchFamily="34" charset="0"/>
                <a:cs typeface="B Koodak" panose="00000700000000000000" pitchFamily="2" charset="-78"/>
              </a:rPr>
              <a:t>طبقه بندی و تحلیل احساسات در متون با استفاده از الگوریتم های یادگیری ماشین</a:t>
            </a:r>
            <a:br>
              <a:rPr lang="fa-IR" sz="3200" dirty="0">
                <a:solidFill>
                  <a:schemeClr val="accent6"/>
                </a:solidFill>
                <a:latin typeface="Calibri" panose="020F0502020204030204" pitchFamily="34" charset="0"/>
                <a:ea typeface="Calibri" panose="020F0502020204030204" pitchFamily="34" charset="0"/>
                <a:cs typeface="B Koodak" panose="00000700000000000000" pitchFamily="2" charset="-78"/>
              </a:rPr>
            </a:br>
            <a:r>
              <a:rPr lang="fa-IR" sz="3200" dirty="0">
                <a:solidFill>
                  <a:schemeClr val="accent6"/>
                </a:solidFill>
                <a:latin typeface="Calibri" panose="020F0502020204030204" pitchFamily="34" charset="0"/>
                <a:ea typeface="Calibri" panose="020F0502020204030204" pitchFamily="34" charset="0"/>
                <a:cs typeface="B Koodak" panose="00000700000000000000" pitchFamily="2" charset="-78"/>
              </a:rPr>
              <a:t>(تشخیص ژانر فیلم ها با استفاده از زیرنویس)</a:t>
            </a:r>
            <a:endParaRPr lang="en-US" sz="3200" dirty="0">
              <a:solidFill>
                <a:schemeClr val="accent6"/>
              </a:solidFill>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62</a:t>
            </a:fld>
            <a:endParaRPr lang="en-US" dirty="0"/>
          </a:p>
        </p:txBody>
      </p:sp>
    </p:spTree>
    <p:extLst>
      <p:ext uri="{BB962C8B-B14F-4D97-AF65-F5344CB8AC3E}">
        <p14:creationId xmlns:p14="http://schemas.microsoft.com/office/powerpoint/2010/main" val="2579837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867" y="501808"/>
            <a:ext cx="4783200" cy="1200362"/>
          </a:xfrm>
        </p:spPr>
        <p:txBody>
          <a:bodyPr/>
          <a:lstStyle/>
          <a:p>
            <a:pPr algn="r" rtl="1"/>
            <a:r>
              <a:rPr lang="fa-IR" sz="3600" dirty="0">
                <a:solidFill>
                  <a:schemeClr val="accent6"/>
                </a:solidFill>
                <a:cs typeface="B Koodak" panose="00000700000000000000" pitchFamily="2" charset="-78"/>
              </a:rPr>
              <a:t>مفاهیم پایه تحلیل احساسات:</a:t>
            </a:r>
            <a:endParaRPr lang="en-US" sz="36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1733012" y="2670452"/>
            <a:ext cx="9022000" cy="2815947"/>
          </a:xfrm>
        </p:spPr>
        <p:txBody>
          <a:bodyPr/>
          <a:lstStyle/>
          <a:p>
            <a:pPr algn="r" rtl="1"/>
            <a:r>
              <a:rPr lang="fa-IR" sz="2400" dirty="0">
                <a:solidFill>
                  <a:srgbClr val="FFFF00"/>
                </a:solidFill>
                <a:cs typeface="B Koodak" panose="00000700000000000000" pitchFamily="2" charset="-78"/>
              </a:rPr>
              <a:t>1)</a:t>
            </a:r>
            <a:r>
              <a:rPr lang="fa-IR" sz="2400" dirty="0">
                <a:cs typeface="B Koodak" panose="00000700000000000000" pitchFamily="2" charset="-78"/>
              </a:rPr>
              <a:t> موجودیت</a:t>
            </a:r>
          </a:p>
          <a:p>
            <a:pPr algn="r" rtl="1"/>
            <a:endParaRPr lang="fa-IR" sz="2400" dirty="0">
              <a:cs typeface="B Koodak" panose="00000700000000000000" pitchFamily="2" charset="-78"/>
            </a:endParaRPr>
          </a:p>
          <a:p>
            <a:pPr algn="r" rtl="1"/>
            <a:r>
              <a:rPr lang="fa-IR" sz="2400" dirty="0">
                <a:solidFill>
                  <a:srgbClr val="FFFF00"/>
                </a:solidFill>
                <a:cs typeface="B Koodak" panose="00000700000000000000" pitchFamily="2" charset="-78"/>
              </a:rPr>
              <a:t>2) </a:t>
            </a:r>
            <a:r>
              <a:rPr lang="fa-IR" sz="2400" dirty="0">
                <a:cs typeface="B Koodak" panose="00000700000000000000" pitchFamily="2" charset="-78"/>
              </a:rPr>
              <a:t>احساس/نظر</a:t>
            </a:r>
          </a:p>
          <a:p>
            <a:pPr algn="r" rtl="1"/>
            <a:endParaRPr lang="fa-IR" sz="2400" dirty="0">
              <a:cs typeface="B Koodak" panose="00000700000000000000" pitchFamily="2" charset="-78"/>
            </a:endParaRPr>
          </a:p>
          <a:p>
            <a:pPr algn="r" rtl="1"/>
            <a:r>
              <a:rPr lang="fa-IR" sz="2400" dirty="0">
                <a:solidFill>
                  <a:srgbClr val="FFFF00"/>
                </a:solidFill>
                <a:cs typeface="B Koodak" panose="00000700000000000000" pitchFamily="2" charset="-78"/>
              </a:rPr>
              <a:t>3) </a:t>
            </a:r>
            <a:r>
              <a:rPr lang="fa-IR" sz="2400" dirty="0">
                <a:cs typeface="B Koodak" panose="00000700000000000000" pitchFamily="2" charset="-78"/>
              </a:rPr>
              <a:t>طبقه بندی احساسات </a:t>
            </a:r>
            <a:r>
              <a:rPr lang="en-US" sz="2400" dirty="0">
                <a:cs typeface="B Koodak" panose="00000700000000000000" pitchFamily="2" charset="-78"/>
              </a:rPr>
              <a:t>[12] [11]</a:t>
            </a:r>
          </a:p>
        </p:txBody>
      </p:sp>
      <p:pic>
        <p:nvPicPr>
          <p:cNvPr id="4" name="Picture 3"/>
          <p:cNvPicPr>
            <a:picLocks noChangeAspect="1"/>
          </p:cNvPicPr>
          <p:nvPr/>
        </p:nvPicPr>
        <p:blipFill>
          <a:blip r:embed="rId2"/>
          <a:stretch>
            <a:fillRect/>
          </a:stretch>
        </p:blipFill>
        <p:spPr>
          <a:xfrm>
            <a:off x="1828800" y="2393276"/>
            <a:ext cx="3143794" cy="3802574"/>
          </a:xfrm>
          <a:prstGeom prst="rect">
            <a:avLst/>
          </a:prstGeom>
        </p:spPr>
      </p:pic>
      <p:sp>
        <p:nvSpPr>
          <p:cNvPr id="5" name="Slide Number Placeholder 4"/>
          <p:cNvSpPr>
            <a:spLocks noGrp="1"/>
          </p:cNvSpPr>
          <p:nvPr>
            <p:ph type="sldNum" idx="12"/>
          </p:nvPr>
        </p:nvSpPr>
        <p:spPr/>
        <p:txBody>
          <a:bodyPr/>
          <a:lstStyle/>
          <a:p>
            <a:r>
              <a:rPr lang="en-US" dirty="0"/>
              <a:t>64</a:t>
            </a:r>
          </a:p>
        </p:txBody>
      </p:sp>
    </p:spTree>
    <p:extLst>
      <p:ext uri="{BB962C8B-B14F-4D97-AF65-F5344CB8AC3E}">
        <p14:creationId xmlns:p14="http://schemas.microsoft.com/office/powerpoint/2010/main" val="2802684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42" y="679269"/>
            <a:ext cx="4783200" cy="1165527"/>
          </a:xfrm>
        </p:spPr>
        <p:txBody>
          <a:bodyPr/>
          <a:lstStyle/>
          <a:p>
            <a:pPr algn="r" rtl="1"/>
            <a:r>
              <a:rPr lang="fa-IR" sz="4000" dirty="0">
                <a:solidFill>
                  <a:schemeClr val="accent6"/>
                </a:solidFill>
                <a:cs typeface="B Koodak" panose="00000700000000000000" pitchFamily="2" charset="-78"/>
              </a:rPr>
              <a:t>خلاصه ی مدل پیشنهادی:</a:t>
            </a:r>
            <a:endParaRPr lang="en-US" sz="40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1828807" y="1982476"/>
            <a:ext cx="9022000" cy="2090000"/>
          </a:xfrm>
        </p:spPr>
        <p:txBody>
          <a:bodyPr/>
          <a:lstStyle/>
          <a:p>
            <a:pPr marL="135464" indent="0" algn="r" rtl="1">
              <a:buNone/>
            </a:pPr>
            <a:endParaRPr lang="fa-IR" sz="2400" dirty="0">
              <a:cs typeface="B Koodak" panose="00000700000000000000" pitchFamily="2" charset="-78"/>
            </a:endParaRPr>
          </a:p>
          <a:p>
            <a:pPr marL="135464" indent="0" algn="r" rtl="1">
              <a:buNone/>
            </a:pPr>
            <a:r>
              <a:rPr lang="fa-IR" sz="2400" dirty="0">
                <a:cs typeface="B Koodak" panose="00000700000000000000" pitchFamily="2" charset="-78"/>
              </a:rPr>
              <a:t>1)با استفاده از جمله بندی زیرنویس ها ، سپس برچسب گذاری ادات سخن  و درنهایت انتخاب صفات، قیود و اسامی از میان ادات سخن ، ویژگی های ژانر مشخص میشوند</a:t>
            </a:r>
          </a:p>
          <a:p>
            <a:pPr marL="135464" indent="0" algn="r" rtl="1">
              <a:buNone/>
            </a:pPr>
            <a:endParaRPr lang="fa-IR" sz="2400" dirty="0">
              <a:cs typeface="B Koodak" panose="00000700000000000000" pitchFamily="2" charset="-78"/>
            </a:endParaRPr>
          </a:p>
          <a:p>
            <a:pPr marL="135464" indent="0" algn="r" rtl="1">
              <a:buNone/>
            </a:pPr>
            <a:r>
              <a:rPr lang="fa-IR" sz="2400" dirty="0">
                <a:cs typeface="B Koodak" panose="00000700000000000000" pitchFamily="2" charset="-78"/>
              </a:rPr>
              <a:t>2) با تعریف پارامتر حد آستانه ی شباهت ، کلمات یکتای هر ژانر مشخص گردیدند ، سپس پرتکرارترین کلمات انتخاب شده، به عنوان ویژگی های انتخابی هر ژانر مشخص میشوند</a:t>
            </a:r>
          </a:p>
        </p:txBody>
      </p:sp>
      <p:sp>
        <p:nvSpPr>
          <p:cNvPr id="4" name="Slide Number Placeholder 3"/>
          <p:cNvSpPr>
            <a:spLocks noGrp="1"/>
          </p:cNvSpPr>
          <p:nvPr>
            <p:ph type="sldNum" idx="12"/>
          </p:nvPr>
        </p:nvSpPr>
        <p:spPr/>
        <p:txBody>
          <a:bodyPr/>
          <a:lstStyle/>
          <a:p>
            <a:fld id="{BCBEDDC4-EEE4-4C12-8038-44A55B1CF220}" type="slidenum">
              <a:rPr lang="en-US" smtClean="0"/>
              <a:t>64</a:t>
            </a:fld>
            <a:endParaRPr lang="en-US" dirty="0"/>
          </a:p>
        </p:txBody>
      </p:sp>
    </p:spTree>
    <p:extLst>
      <p:ext uri="{BB962C8B-B14F-4D97-AF65-F5344CB8AC3E}">
        <p14:creationId xmlns:p14="http://schemas.microsoft.com/office/powerpoint/2010/main" val="4245841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5267" y="1515291"/>
            <a:ext cx="10121600" cy="4427209"/>
          </a:xfrm>
        </p:spPr>
        <p:txBody>
          <a:bodyPr/>
          <a:lstStyle/>
          <a:p>
            <a:pPr algn="r" rtl="1"/>
            <a:r>
              <a:rPr lang="fa-IR" sz="2400" dirty="0">
                <a:solidFill>
                  <a:srgbClr val="FFFF00"/>
                </a:solidFill>
                <a:cs typeface="B Koodak" panose="00000700000000000000" pitchFamily="2" charset="-78"/>
              </a:rPr>
              <a:t>1)درخت تصمیم(</a:t>
            </a:r>
            <a:r>
              <a:rPr lang="en-US" sz="2400" dirty="0">
                <a:solidFill>
                  <a:srgbClr val="FFFF00"/>
                </a:solidFill>
                <a:cs typeface="B Koodak" panose="00000700000000000000" pitchFamily="2" charset="-78"/>
              </a:rPr>
              <a:t>Decision tree</a:t>
            </a:r>
            <a:r>
              <a:rPr lang="fa-IR" sz="2400" dirty="0">
                <a:solidFill>
                  <a:srgbClr val="FFFF00"/>
                </a:solidFill>
                <a:cs typeface="B Koodak" panose="00000700000000000000" pitchFamily="2" charset="-78"/>
              </a:rPr>
              <a:t>):</a:t>
            </a:r>
            <a:endParaRPr lang="en-US" sz="2400" dirty="0">
              <a:solidFill>
                <a:srgbClr val="FFFF00"/>
              </a:solidFill>
              <a:cs typeface="B Koodak" panose="00000700000000000000" pitchFamily="2" charset="-78"/>
            </a:endParaRPr>
          </a:p>
          <a:p>
            <a:pPr marL="135464" indent="0" algn="r" rtl="1">
              <a:buNone/>
            </a:pPr>
            <a:r>
              <a:rPr lang="fa-IR" sz="2400" dirty="0">
                <a:cs typeface="B Koodak" panose="00000700000000000000" pitchFamily="2" charset="-78"/>
              </a:rPr>
              <a:t>ساختار درخت تصمیم در یادگیری ماشین، یک مدل پیشبینی کننده میباشد که از قدیمی ترین روش های دسته بندی است</a:t>
            </a:r>
            <a:r>
              <a:rPr lang="en-US" sz="2400" dirty="0">
                <a:cs typeface="B Koodak" panose="00000700000000000000" pitchFamily="2" charset="-78"/>
              </a:rPr>
              <a:t> .</a:t>
            </a:r>
          </a:p>
          <a:p>
            <a:pPr marL="135464" indent="0" algn="r" rtl="1">
              <a:buNone/>
            </a:pPr>
            <a:r>
              <a:rPr lang="fa-IR" sz="2400" dirty="0">
                <a:cs typeface="B Koodak" panose="00000700000000000000" pitchFamily="2" charset="-78"/>
              </a:rPr>
              <a:t>درختان تصمیم قادر به تولید توصیفات قابل درک برای انسان، از روابط موجود در یک مجموعه</a:t>
            </a:r>
            <a:r>
              <a:rPr lang="en-US" sz="2400" dirty="0">
                <a:cs typeface="B Koodak" panose="00000700000000000000" pitchFamily="2" charset="-78"/>
              </a:rPr>
              <a:t> </a:t>
            </a:r>
            <a:r>
              <a:rPr lang="fa-IR" sz="2400" dirty="0">
                <a:cs typeface="B Koodak" panose="00000700000000000000" pitchFamily="2" charset="-78"/>
              </a:rPr>
              <a:t>ی داده</a:t>
            </a:r>
            <a:r>
              <a:rPr lang="en-US" sz="2400" dirty="0">
                <a:cs typeface="B Koodak" panose="00000700000000000000" pitchFamily="2" charset="-78"/>
              </a:rPr>
              <a:t> </a:t>
            </a:r>
            <a:r>
              <a:rPr lang="fa-IR" sz="2400" dirty="0">
                <a:cs typeface="B Koodak" panose="00000700000000000000" pitchFamily="2" charset="-78"/>
              </a:rPr>
              <a:t>ای هستند و میتوانند برای وظایف دسته</a:t>
            </a:r>
            <a:r>
              <a:rPr lang="en-US" sz="2400" dirty="0">
                <a:cs typeface="B Koodak" panose="00000700000000000000" pitchFamily="2" charset="-78"/>
              </a:rPr>
              <a:t> </a:t>
            </a:r>
            <a:r>
              <a:rPr lang="fa-IR" sz="2400" dirty="0">
                <a:cs typeface="B Koodak" panose="00000700000000000000" pitchFamily="2" charset="-78"/>
              </a:rPr>
              <a:t>بندی و پیشبینی بکار روند. این فن به شکل گستردهای در زمینه</a:t>
            </a:r>
            <a:r>
              <a:rPr lang="en-US" sz="2400" dirty="0">
                <a:cs typeface="B Koodak" panose="00000700000000000000" pitchFamily="2" charset="-78"/>
              </a:rPr>
              <a:t> </a:t>
            </a:r>
            <a:r>
              <a:rPr lang="fa-IR" sz="2400" dirty="0">
                <a:cs typeface="B Koodak" panose="00000700000000000000" pitchFamily="2" charset="-78"/>
              </a:rPr>
              <a:t>های مختلف همچون تشخیص بیماری دسته</a:t>
            </a:r>
            <a:r>
              <a:rPr lang="en-US" sz="2400" dirty="0">
                <a:cs typeface="B Koodak" panose="00000700000000000000" pitchFamily="2" charset="-78"/>
              </a:rPr>
              <a:t> </a:t>
            </a:r>
            <a:r>
              <a:rPr lang="fa-IR" sz="2400" dirty="0">
                <a:cs typeface="B Koodak" panose="00000700000000000000" pitchFamily="2" charset="-78"/>
              </a:rPr>
              <a:t>بندی گیاهان و استراتژی های بازاریابی مشتری بکار رفته است. </a:t>
            </a:r>
            <a:r>
              <a:rPr lang="en-US" sz="2400" dirty="0">
                <a:cs typeface="B Koodak" panose="00000700000000000000" pitchFamily="2" charset="-78"/>
              </a:rPr>
              <a:t>[15]</a:t>
            </a:r>
          </a:p>
          <a:p>
            <a:pPr marL="135464" indent="0" algn="r" rtl="1">
              <a:buNone/>
            </a:pPr>
            <a:r>
              <a:rPr lang="fa-IR" sz="2400" dirty="0">
                <a:solidFill>
                  <a:srgbClr val="FF0000"/>
                </a:solidFill>
                <a:cs typeface="B Koodak" panose="00000700000000000000" pitchFamily="2" charset="-78"/>
              </a:rPr>
              <a:t>گره داخلی :</a:t>
            </a:r>
            <a:r>
              <a:rPr lang="fa-IR" sz="2400" dirty="0">
                <a:cs typeface="B Koodak" panose="00000700000000000000" pitchFamily="2" charset="-78"/>
              </a:rPr>
              <a:t> نمایانگر یک تست روی یک ویژگی     </a:t>
            </a:r>
            <a:r>
              <a:rPr lang="fa-IR" sz="2400" dirty="0">
                <a:solidFill>
                  <a:srgbClr val="FF0000"/>
                </a:solidFill>
                <a:cs typeface="B Koodak" panose="00000700000000000000" pitchFamily="2" charset="-78"/>
              </a:rPr>
              <a:t>  گره برگ : </a:t>
            </a:r>
            <a:r>
              <a:rPr lang="fa-IR" sz="2400" dirty="0">
                <a:cs typeface="B Koodak" panose="00000700000000000000" pitchFamily="2" charset="-78"/>
              </a:rPr>
              <a:t>نمایانگر برچسب کلاس</a:t>
            </a:r>
            <a:endParaRPr lang="en-US" sz="2400" dirty="0">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65</a:t>
            </a:fld>
            <a:endParaRPr lang="en-US" dirty="0"/>
          </a:p>
        </p:txBody>
      </p:sp>
      <p:sp>
        <p:nvSpPr>
          <p:cNvPr id="4" name="Rectangle 3"/>
          <p:cNvSpPr/>
          <p:nvPr/>
        </p:nvSpPr>
        <p:spPr>
          <a:xfrm>
            <a:off x="684501" y="467137"/>
            <a:ext cx="6102953" cy="646331"/>
          </a:xfrm>
          <a:prstGeom prst="rect">
            <a:avLst/>
          </a:prstGeom>
        </p:spPr>
        <p:txBody>
          <a:bodyPr wrap="none">
            <a:spAutoFit/>
          </a:bodyPr>
          <a:lstStyle/>
          <a:p>
            <a:r>
              <a:rPr lang="fa-IR" sz="3600" dirty="0">
                <a:solidFill>
                  <a:srgbClr val="FF8800"/>
                </a:solidFill>
                <a:latin typeface="DM Serif Display"/>
                <a:cs typeface="B Koodak" panose="00000700000000000000" pitchFamily="2" charset="-78"/>
                <a:sym typeface="DM Serif Display"/>
              </a:rPr>
              <a:t>الگوریتمهای مطرح در یادگیری ماشین:</a:t>
            </a:r>
            <a:endParaRPr lang="en-US" dirty="0"/>
          </a:p>
        </p:txBody>
      </p:sp>
    </p:spTree>
    <p:extLst>
      <p:ext uri="{BB962C8B-B14F-4D97-AF65-F5344CB8AC3E}">
        <p14:creationId xmlns:p14="http://schemas.microsoft.com/office/powerpoint/2010/main" val="2056509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817" y="890100"/>
            <a:ext cx="5513713" cy="1142400"/>
          </a:xfrm>
        </p:spPr>
        <p:txBody>
          <a:bodyPr/>
          <a:lstStyle/>
          <a:p>
            <a:pPr algn="r" rtl="1"/>
            <a:r>
              <a:rPr lang="fa-IR" sz="3200" dirty="0">
                <a:solidFill>
                  <a:schemeClr val="accent6"/>
                </a:solidFill>
                <a:cs typeface="B Koodak" panose="00000700000000000000" pitchFamily="2" charset="-78"/>
              </a:rPr>
              <a:t>اهداف اصلی درخت های تصمیم</a:t>
            </a:r>
            <a:r>
              <a:rPr lang="en-US" sz="3200" dirty="0">
                <a:solidFill>
                  <a:schemeClr val="accent6"/>
                </a:solidFill>
                <a:cs typeface="B Koodak" panose="00000700000000000000" pitchFamily="2" charset="-78"/>
              </a:rPr>
              <a:t> </a:t>
            </a:r>
            <a:r>
              <a:rPr lang="fa-IR" sz="3200" dirty="0">
                <a:solidFill>
                  <a:schemeClr val="accent6"/>
                </a:solidFill>
                <a:cs typeface="B Koodak" panose="00000700000000000000" pitchFamily="2" charset="-78"/>
              </a:rPr>
              <a:t>گیری</a:t>
            </a:r>
            <a:r>
              <a:rPr lang="en-US" sz="3200" dirty="0">
                <a:solidFill>
                  <a:schemeClr val="accent6"/>
                </a:solidFill>
                <a:cs typeface="B Koodak" panose="00000700000000000000" pitchFamily="2" charset="-78"/>
              </a:rPr>
              <a:t>:</a:t>
            </a:r>
            <a:br>
              <a:rPr lang="fa-IR" sz="3200" dirty="0">
                <a:solidFill>
                  <a:schemeClr val="accent6"/>
                </a:solidFill>
                <a:cs typeface="B Koodak" panose="00000700000000000000" pitchFamily="2" charset="-78"/>
              </a:rPr>
            </a:br>
            <a:endParaRPr lang="en-US" sz="32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1934530" y="1817012"/>
            <a:ext cx="9022000" cy="2090000"/>
          </a:xfrm>
        </p:spPr>
        <p:txBody>
          <a:bodyPr/>
          <a:lstStyle/>
          <a:p>
            <a:pPr algn="r" rtl="1"/>
            <a:r>
              <a:rPr lang="fa-IR" sz="2400" dirty="0">
                <a:cs typeface="B Koodak" panose="00000700000000000000" pitchFamily="2" charset="-78"/>
              </a:rPr>
              <a:t>•	داده</a:t>
            </a:r>
            <a:r>
              <a:rPr lang="en-US" sz="2400" dirty="0">
                <a:cs typeface="B Koodak" panose="00000700000000000000" pitchFamily="2" charset="-78"/>
              </a:rPr>
              <a:t> </a:t>
            </a:r>
            <a:r>
              <a:rPr lang="fa-IR" sz="2400" dirty="0">
                <a:cs typeface="B Koodak" panose="00000700000000000000" pitchFamily="2" charset="-78"/>
              </a:rPr>
              <a:t>های ورودی را تا حد ممکن درست دسته بندی کنند.</a:t>
            </a:r>
          </a:p>
          <a:p>
            <a:pPr algn="r" rtl="1"/>
            <a:r>
              <a:rPr lang="fa-IR" sz="2400" dirty="0">
                <a:cs typeface="B Koodak" panose="00000700000000000000" pitchFamily="2" charset="-78"/>
              </a:rPr>
              <a:t>•	دانش یادگیری شده از داده</a:t>
            </a:r>
            <a:r>
              <a:rPr lang="en-US" sz="2400" dirty="0">
                <a:cs typeface="B Koodak" panose="00000700000000000000" pitchFamily="2" charset="-78"/>
              </a:rPr>
              <a:t> </a:t>
            </a:r>
            <a:r>
              <a:rPr lang="fa-IR" sz="2400" dirty="0">
                <a:cs typeface="B Koodak" panose="00000700000000000000" pitchFamily="2" charset="-78"/>
              </a:rPr>
              <a:t>های آموزشی را به گونه ای عام سازی کنند که داده</a:t>
            </a:r>
            <a:r>
              <a:rPr lang="en-US" sz="2400" dirty="0">
                <a:cs typeface="B Koodak" panose="00000700000000000000" pitchFamily="2" charset="-78"/>
              </a:rPr>
              <a:t> </a:t>
            </a:r>
            <a:r>
              <a:rPr lang="fa-IR" sz="2400" dirty="0">
                <a:cs typeface="B Koodak" panose="00000700000000000000" pitchFamily="2" charset="-78"/>
              </a:rPr>
              <a:t>های دیده نشده را با بالاترین دقت ممکن دسته</a:t>
            </a:r>
            <a:r>
              <a:rPr lang="en-US" sz="2400" dirty="0">
                <a:cs typeface="B Koodak" panose="00000700000000000000" pitchFamily="2" charset="-78"/>
              </a:rPr>
              <a:t> </a:t>
            </a:r>
            <a:r>
              <a:rPr lang="fa-IR" sz="2400" dirty="0">
                <a:cs typeface="B Koodak" panose="00000700000000000000" pitchFamily="2" charset="-78"/>
              </a:rPr>
              <a:t>بندی کنند.</a:t>
            </a:r>
          </a:p>
          <a:p>
            <a:pPr algn="r" rtl="1"/>
            <a:r>
              <a:rPr lang="fa-IR" sz="2400" dirty="0">
                <a:cs typeface="B Koodak" panose="00000700000000000000" pitchFamily="2" charset="-78"/>
              </a:rPr>
              <a:t>•	در صورت اضافه شدن داده</a:t>
            </a:r>
            <a:r>
              <a:rPr lang="en-US" sz="2400" dirty="0">
                <a:cs typeface="B Koodak" panose="00000700000000000000" pitchFamily="2" charset="-78"/>
              </a:rPr>
              <a:t> </a:t>
            </a:r>
            <a:r>
              <a:rPr lang="fa-IR" sz="2400" dirty="0">
                <a:cs typeface="B Koodak" panose="00000700000000000000" pitchFamily="2" charset="-78"/>
              </a:rPr>
              <a:t>های آموزشی جدید، بتوان به</a:t>
            </a:r>
            <a:r>
              <a:rPr lang="en-US" sz="2400" dirty="0">
                <a:cs typeface="B Koodak" panose="00000700000000000000" pitchFamily="2" charset="-78"/>
              </a:rPr>
              <a:t> </a:t>
            </a:r>
            <a:r>
              <a:rPr lang="fa-IR" sz="2400" dirty="0">
                <a:cs typeface="B Koodak" panose="00000700000000000000" pitchFamily="2" charset="-78"/>
              </a:rPr>
              <a:t>راحتی درخت تصمیم گیری را گسترش داد</a:t>
            </a:r>
            <a:r>
              <a:rPr lang="en-US" sz="2400" dirty="0">
                <a:cs typeface="B Koodak" panose="00000700000000000000" pitchFamily="2" charset="-78"/>
              </a:rPr>
              <a:t>)</a:t>
            </a:r>
            <a:r>
              <a:rPr lang="fa-IR" sz="2400" dirty="0">
                <a:cs typeface="B Koodak" panose="00000700000000000000" pitchFamily="2" charset="-78"/>
              </a:rPr>
              <a:t>دارای خاصیت افزایشی باشند</a:t>
            </a:r>
            <a:r>
              <a:rPr lang="en-US" sz="2400" dirty="0">
                <a:cs typeface="B Koodak" panose="00000700000000000000" pitchFamily="2" charset="-78"/>
              </a:rPr>
              <a:t>.(</a:t>
            </a:r>
            <a:endParaRPr lang="fa-IR" sz="2400" dirty="0">
              <a:cs typeface="B Koodak" panose="00000700000000000000" pitchFamily="2" charset="-78"/>
            </a:endParaRPr>
          </a:p>
          <a:p>
            <a:pPr algn="r" rtl="1"/>
            <a:r>
              <a:rPr lang="fa-IR" sz="2400" dirty="0">
                <a:cs typeface="B Koodak" panose="00000700000000000000" pitchFamily="2" charset="-78"/>
              </a:rPr>
              <a:t>•	ساختار درخت حاصل به ساده</a:t>
            </a:r>
            <a:r>
              <a:rPr lang="en-US" sz="2400" dirty="0">
                <a:cs typeface="B Koodak" panose="00000700000000000000" pitchFamily="2" charset="-78"/>
              </a:rPr>
              <a:t> </a:t>
            </a:r>
            <a:r>
              <a:rPr lang="fa-IR" sz="2400" dirty="0">
                <a:cs typeface="B Koodak" panose="00000700000000000000" pitchFamily="2" charset="-78"/>
              </a:rPr>
              <a:t>ترین شکل ممکن باشد.</a:t>
            </a:r>
            <a:r>
              <a:rPr lang="en-US" sz="2400" dirty="0">
                <a:cs typeface="B Koodak" panose="00000700000000000000" pitchFamily="2" charset="-78"/>
              </a:rPr>
              <a:t>[14]</a:t>
            </a:r>
            <a:endParaRPr lang="fa-IR" sz="2400" dirty="0">
              <a:cs typeface="B Koodak" panose="00000700000000000000" pitchFamily="2" charset="-78"/>
            </a:endParaRPr>
          </a:p>
          <a:p>
            <a:pPr algn="r" rtl="1"/>
            <a:endParaRPr lang="en-US"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66</a:t>
            </a:fld>
            <a:endParaRPr lang="en-US" dirty="0"/>
          </a:p>
        </p:txBody>
      </p:sp>
    </p:spTree>
    <p:extLst>
      <p:ext uri="{BB962C8B-B14F-4D97-AF65-F5344CB8AC3E}">
        <p14:creationId xmlns:p14="http://schemas.microsoft.com/office/powerpoint/2010/main" val="2539656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352" y="467264"/>
            <a:ext cx="4783200" cy="1142400"/>
          </a:xfrm>
        </p:spPr>
        <p:txBody>
          <a:bodyPr/>
          <a:lstStyle/>
          <a:p>
            <a:pPr algn="r" rtl="1"/>
            <a:r>
              <a:rPr lang="fa-IR" sz="3200" dirty="0">
                <a:solidFill>
                  <a:schemeClr val="accent6"/>
                </a:solidFill>
                <a:cs typeface="B Koodak" panose="00000700000000000000" pitchFamily="2" charset="-78"/>
              </a:rPr>
              <a:t>طرز کار درخت تصمیم:</a:t>
            </a:r>
            <a:endParaRPr lang="en-US" sz="32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2020396" y="2078270"/>
            <a:ext cx="9022000" cy="2090000"/>
          </a:xfrm>
        </p:spPr>
        <p:txBody>
          <a:bodyPr/>
          <a:lstStyle/>
          <a:p>
            <a:pPr marL="169329" lvl="0" indent="0" algn="r" rtl="1">
              <a:buClr>
                <a:srgbClr val="97A5C2"/>
              </a:buClr>
              <a:buNone/>
            </a:pPr>
            <a:r>
              <a:rPr lang="fa-IR" sz="2400" dirty="0">
                <a:cs typeface="B Koodak" panose="00000700000000000000" pitchFamily="2" charset="-78"/>
              </a:rPr>
              <a:t>درختان تصمیم، نمونه</a:t>
            </a:r>
            <a:r>
              <a:rPr lang="en-US" sz="2400" dirty="0">
                <a:cs typeface="B Koodak" panose="00000700000000000000" pitchFamily="2" charset="-78"/>
              </a:rPr>
              <a:t> </a:t>
            </a:r>
            <a:r>
              <a:rPr lang="fa-IR" sz="2400" dirty="0">
                <a:cs typeface="B Koodak" panose="00000700000000000000" pitchFamily="2" charset="-78"/>
              </a:rPr>
              <a:t>ها را با مرتب کردن آنها در درخت از گره</a:t>
            </a:r>
            <a:r>
              <a:rPr lang="en-US" sz="2400" dirty="0">
                <a:cs typeface="B Koodak" panose="00000700000000000000" pitchFamily="2" charset="-78"/>
              </a:rPr>
              <a:t> </a:t>
            </a:r>
            <a:r>
              <a:rPr lang="fa-IR" sz="2400" dirty="0">
                <a:cs typeface="B Koodak" panose="00000700000000000000" pitchFamily="2" charset="-78"/>
              </a:rPr>
              <a:t>ی ریشه به سمت گره</a:t>
            </a:r>
            <a:r>
              <a:rPr lang="en-US" sz="2400" dirty="0">
                <a:cs typeface="B Koodak" panose="00000700000000000000" pitchFamily="2" charset="-78"/>
              </a:rPr>
              <a:t> </a:t>
            </a:r>
            <a:r>
              <a:rPr lang="fa-IR" sz="2400" dirty="0">
                <a:cs typeface="B Koodak" panose="00000700000000000000" pitchFamily="2" charset="-78"/>
              </a:rPr>
              <a:t>های برگ دسته</a:t>
            </a:r>
            <a:r>
              <a:rPr lang="en-US" sz="2400" dirty="0">
                <a:cs typeface="B Koodak" panose="00000700000000000000" pitchFamily="2" charset="-78"/>
              </a:rPr>
              <a:t> </a:t>
            </a:r>
            <a:r>
              <a:rPr lang="fa-IR" sz="2400" dirty="0">
                <a:cs typeface="B Koodak" panose="00000700000000000000" pitchFamily="2" charset="-78"/>
              </a:rPr>
              <a:t>بندی میکنند. هر گره</a:t>
            </a:r>
            <a:r>
              <a:rPr lang="en-US" sz="2400" dirty="0">
                <a:cs typeface="B Koodak" panose="00000700000000000000" pitchFamily="2" charset="-78"/>
              </a:rPr>
              <a:t> </a:t>
            </a:r>
            <a:r>
              <a:rPr lang="fa-IR" sz="2400" dirty="0">
                <a:cs typeface="B Koodak" panose="00000700000000000000" pitchFamily="2" charset="-78"/>
              </a:rPr>
              <a:t>ی داخلی در درخت، صفتی از نمونه را آزمایش میکند و هر شاخه</a:t>
            </a:r>
            <a:r>
              <a:rPr lang="en-US" sz="2400" dirty="0">
                <a:cs typeface="B Koodak" panose="00000700000000000000" pitchFamily="2" charset="-78"/>
              </a:rPr>
              <a:t> </a:t>
            </a:r>
            <a:r>
              <a:rPr lang="fa-IR" sz="2400" dirty="0">
                <a:cs typeface="B Koodak" panose="00000700000000000000" pitchFamily="2" charset="-78"/>
              </a:rPr>
              <a:t>ای که از آن گره خارج میشود متناظر یک مقدار ممکن برای آن صفت میباشد. همچنین به هر گره</a:t>
            </a:r>
            <a:r>
              <a:rPr lang="en-US" sz="2400" dirty="0">
                <a:cs typeface="B Koodak" panose="00000700000000000000" pitchFamily="2" charset="-78"/>
              </a:rPr>
              <a:t> </a:t>
            </a:r>
            <a:r>
              <a:rPr lang="fa-IR" sz="2400" dirty="0">
                <a:cs typeface="B Koodak" panose="00000700000000000000" pitchFamily="2" charset="-78"/>
              </a:rPr>
              <a:t>ی برگ، یک دسته</a:t>
            </a:r>
            <a:r>
              <a:rPr lang="en-US" sz="2400" dirty="0">
                <a:cs typeface="B Koodak" panose="00000700000000000000" pitchFamily="2" charset="-78"/>
              </a:rPr>
              <a:t> </a:t>
            </a:r>
            <a:r>
              <a:rPr lang="fa-IR" sz="2400" dirty="0">
                <a:cs typeface="B Koodak" panose="00000700000000000000" pitchFamily="2" charset="-78"/>
              </a:rPr>
              <a:t>بندی منتسب میشود. هر نمونه، با شروع از گره ریشه - ی درخت و آزمایش صفت مشخص شده توسط این گره و حرکت در شاخهی متناظر با مقدار صفت داده</a:t>
            </a:r>
            <a:r>
              <a:rPr lang="en-US" sz="2400" dirty="0">
                <a:cs typeface="B Koodak" panose="00000700000000000000" pitchFamily="2" charset="-78"/>
              </a:rPr>
              <a:t> </a:t>
            </a:r>
            <a:r>
              <a:rPr lang="fa-IR" sz="2400" dirty="0">
                <a:cs typeface="B Koodak" panose="00000700000000000000" pitchFamily="2" charset="-78"/>
              </a:rPr>
              <a:t>شده در نمونه، دسته</a:t>
            </a:r>
            <a:r>
              <a:rPr lang="en-US" sz="2400" dirty="0">
                <a:cs typeface="B Koodak" panose="00000700000000000000" pitchFamily="2" charset="-78"/>
              </a:rPr>
              <a:t> </a:t>
            </a:r>
            <a:r>
              <a:rPr lang="fa-IR" sz="2400" dirty="0">
                <a:cs typeface="B Koodak" panose="00000700000000000000" pitchFamily="2" charset="-78"/>
              </a:rPr>
              <a:t>بندی میشود. این فرآیند برای هر زیردرختی که گرهی جدید ریشه</a:t>
            </a:r>
            <a:r>
              <a:rPr lang="en-US" sz="2400" dirty="0">
                <a:cs typeface="B Koodak" panose="00000700000000000000" pitchFamily="2" charset="-78"/>
              </a:rPr>
              <a:t> </a:t>
            </a:r>
            <a:r>
              <a:rPr lang="fa-IR" sz="2400" dirty="0">
                <a:cs typeface="B Koodak" panose="00000700000000000000" pitchFamily="2" charset="-78"/>
              </a:rPr>
              <a:t>ی آن میباشد تکرار میشود.</a:t>
            </a:r>
            <a:r>
              <a:rPr lang="en-US" sz="2400" dirty="0">
                <a:solidFill>
                  <a:srgbClr val="FFFFFF"/>
                </a:solidFill>
                <a:cs typeface="B Koodak" panose="00000700000000000000" pitchFamily="2" charset="-78"/>
              </a:rPr>
              <a:t> [14]</a:t>
            </a:r>
          </a:p>
          <a:p>
            <a:pPr marL="135464" indent="0" algn="r" rtl="1">
              <a:buNone/>
            </a:pPr>
            <a:endParaRPr lang="en-US"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67</a:t>
            </a:fld>
            <a:endParaRPr lang="en-US" dirty="0"/>
          </a:p>
        </p:txBody>
      </p:sp>
    </p:spTree>
    <p:extLst>
      <p:ext uri="{BB962C8B-B14F-4D97-AF65-F5344CB8AC3E}">
        <p14:creationId xmlns:p14="http://schemas.microsoft.com/office/powerpoint/2010/main" val="678140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234" y="148046"/>
            <a:ext cx="9136479" cy="1043606"/>
          </a:xfrm>
        </p:spPr>
        <p:txBody>
          <a:bodyPr/>
          <a:lstStyle/>
          <a:p>
            <a:pPr algn="r" rtl="1"/>
            <a:r>
              <a:rPr lang="fa-IR" sz="3000" dirty="0">
                <a:solidFill>
                  <a:schemeClr val="accent6"/>
                </a:solidFill>
                <a:cs typeface="B Koodak" panose="00000700000000000000" pitchFamily="2" charset="-78"/>
              </a:rPr>
              <a:t>برای مثال درخت تصمیم زیر متناظر با جدول رو به روی آن میباشد.</a:t>
            </a:r>
            <a:r>
              <a:rPr lang="en-US" sz="3000" dirty="0">
                <a:solidFill>
                  <a:schemeClr val="accent6"/>
                </a:solidFill>
                <a:cs typeface="B Koodak" panose="00000700000000000000" pitchFamily="2" charset="-78"/>
              </a:rPr>
              <a:t>[15]</a:t>
            </a:r>
          </a:p>
        </p:txBody>
      </p:sp>
      <p:pic>
        <p:nvPicPr>
          <p:cNvPr id="3" name="Picture 2"/>
          <p:cNvPicPr>
            <a:picLocks noChangeAspect="1"/>
          </p:cNvPicPr>
          <p:nvPr/>
        </p:nvPicPr>
        <p:blipFill>
          <a:blip r:embed="rId2"/>
          <a:stretch>
            <a:fillRect/>
          </a:stretch>
        </p:blipFill>
        <p:spPr>
          <a:xfrm>
            <a:off x="953500" y="1444282"/>
            <a:ext cx="10271849" cy="4921684"/>
          </a:xfrm>
          <a:prstGeom prst="rect">
            <a:avLst/>
          </a:prstGeom>
        </p:spPr>
      </p:pic>
      <p:sp>
        <p:nvSpPr>
          <p:cNvPr id="4" name="Slide Number Placeholder 3"/>
          <p:cNvSpPr>
            <a:spLocks noGrp="1"/>
          </p:cNvSpPr>
          <p:nvPr>
            <p:ph type="sldNum" idx="12"/>
          </p:nvPr>
        </p:nvSpPr>
        <p:spPr/>
        <p:txBody>
          <a:bodyPr/>
          <a:lstStyle/>
          <a:p>
            <a:fld id="{BCBEDDC4-EEE4-4C12-8038-44A55B1CF220}" type="slidenum">
              <a:rPr lang="en-US" smtClean="0"/>
              <a:t>68</a:t>
            </a:fld>
            <a:endParaRPr lang="en-US" dirty="0"/>
          </a:p>
        </p:txBody>
      </p:sp>
    </p:spTree>
    <p:extLst>
      <p:ext uri="{BB962C8B-B14F-4D97-AF65-F5344CB8AC3E}">
        <p14:creationId xmlns:p14="http://schemas.microsoft.com/office/powerpoint/2010/main" val="901442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9273" y="1349827"/>
            <a:ext cx="10117057" cy="4990013"/>
          </a:xfrm>
          <a:prstGeom prst="rect">
            <a:avLst/>
          </a:prstGeom>
        </p:spPr>
      </p:pic>
      <p:sp>
        <p:nvSpPr>
          <p:cNvPr id="8" name="Title 7"/>
          <p:cNvSpPr>
            <a:spLocks noGrp="1"/>
          </p:cNvSpPr>
          <p:nvPr>
            <p:ph type="title"/>
          </p:nvPr>
        </p:nvSpPr>
        <p:spPr>
          <a:xfrm>
            <a:off x="2368738" y="570386"/>
            <a:ext cx="9022000" cy="638000"/>
          </a:xfrm>
        </p:spPr>
        <p:txBody>
          <a:bodyPr/>
          <a:lstStyle/>
          <a:p>
            <a:pPr algn="r" rtl="1"/>
            <a:r>
              <a:rPr lang="fa-IR" sz="3000" dirty="0">
                <a:solidFill>
                  <a:schemeClr val="accent6"/>
                </a:solidFill>
                <a:cs typeface="B Koodak" panose="00000700000000000000" pitchFamily="2" charset="-78"/>
              </a:rPr>
              <a:t>روشی دیگر برای رسم درخت تصمیم مثال قبل</a:t>
            </a:r>
            <a:endParaRPr lang="en-US" sz="3000" dirty="0">
              <a:solidFill>
                <a:schemeClr val="accent6"/>
              </a:solidFill>
              <a:cs typeface="B Koodak" panose="00000700000000000000" pitchFamily="2" charset="-78"/>
            </a:endParaRPr>
          </a:p>
        </p:txBody>
      </p:sp>
      <p:sp>
        <p:nvSpPr>
          <p:cNvPr id="2" name="Slide Number Placeholder 1"/>
          <p:cNvSpPr>
            <a:spLocks noGrp="1"/>
          </p:cNvSpPr>
          <p:nvPr>
            <p:ph type="sldNum" idx="12"/>
          </p:nvPr>
        </p:nvSpPr>
        <p:spPr/>
        <p:txBody>
          <a:bodyPr/>
          <a:lstStyle/>
          <a:p>
            <a:fld id="{B0EEC428-9EB1-4F8B-808E-62903D33BAC4}" type="slidenum">
              <a:rPr lang="en-US" smtClean="0"/>
              <a:t>69</a:t>
            </a:fld>
            <a:endParaRPr lang="en-US" dirty="0"/>
          </a:p>
        </p:txBody>
      </p:sp>
    </p:spTree>
    <p:extLst>
      <p:ext uri="{BB962C8B-B14F-4D97-AF65-F5344CB8AC3E}">
        <p14:creationId xmlns:p14="http://schemas.microsoft.com/office/powerpoint/2010/main" val="3189366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D321-E80F-417F-B0FB-E98E2D93C966}"/>
              </a:ext>
            </a:extLst>
          </p:cNvPr>
          <p:cNvSpPr>
            <a:spLocks noGrp="1"/>
          </p:cNvSpPr>
          <p:nvPr>
            <p:ph type="title"/>
          </p:nvPr>
        </p:nvSpPr>
        <p:spPr>
          <a:xfrm>
            <a:off x="870012" y="536933"/>
            <a:ext cx="4948455" cy="1142400"/>
          </a:xfrm>
        </p:spPr>
        <p:txBody>
          <a:bodyPr anchor="t"/>
          <a:lstStyle/>
          <a:p>
            <a:pPr algn="ctr" rtl="1"/>
            <a:r>
              <a:rPr lang="fa-IR" sz="3600" dirty="0">
                <a:cs typeface="B Koodak" panose="00000700000000000000" pitchFamily="2" charset="-78"/>
              </a:rPr>
              <a:t>رده بندی چیست؟</a:t>
            </a:r>
            <a:endParaRPr lang="en-US" sz="3600" dirty="0">
              <a:cs typeface="B Koodak" panose="00000700000000000000" pitchFamily="2" charset="-78"/>
            </a:endParaRPr>
          </a:p>
        </p:txBody>
      </p:sp>
      <p:sp>
        <p:nvSpPr>
          <p:cNvPr id="3" name="Text Placeholder 2">
            <a:extLst>
              <a:ext uri="{FF2B5EF4-FFF2-40B4-BE49-F238E27FC236}">
                <a16:creationId xmlns:a16="http://schemas.microsoft.com/office/drawing/2014/main" id="{D86284C8-F2A3-4496-8ADC-E41B5E057316}"/>
              </a:ext>
            </a:extLst>
          </p:cNvPr>
          <p:cNvSpPr>
            <a:spLocks noGrp="1"/>
          </p:cNvSpPr>
          <p:nvPr>
            <p:ph type="body" idx="1"/>
          </p:nvPr>
        </p:nvSpPr>
        <p:spPr>
          <a:xfrm>
            <a:off x="384817" y="2488117"/>
            <a:ext cx="9022000" cy="2569658"/>
          </a:xfrm>
        </p:spPr>
        <p:txBody>
          <a:bodyPr/>
          <a:lstStyle/>
          <a:p>
            <a:pPr algn="r" rtl="1"/>
            <a:r>
              <a:rPr lang="fa-IR" sz="2400" dirty="0">
                <a:cs typeface="B Koodak" panose="00000700000000000000" pitchFamily="2" charset="-78"/>
              </a:rPr>
              <a:t>رده بندی</a:t>
            </a:r>
            <a:r>
              <a:rPr lang="en-US" sz="2400" dirty="0">
                <a:cs typeface="B Koodak" panose="00000700000000000000" pitchFamily="2" charset="-78"/>
              </a:rPr>
              <a:t>  </a:t>
            </a:r>
            <a:r>
              <a:rPr lang="fa-IR" sz="2400" dirty="0">
                <a:cs typeface="B Koodak" panose="00000700000000000000" pitchFamily="2" charset="-78"/>
              </a:rPr>
              <a:t>و یا دسته بندی یکی از مباحث پر کاربرد با درجه ی اهمیت بسیار بالا در حوزه ی </a:t>
            </a:r>
            <a:r>
              <a:rPr lang="en-US" sz="2400" dirty="0">
                <a:cs typeface="B Koodak" panose="00000700000000000000" pitchFamily="2" charset="-78"/>
              </a:rPr>
              <a:t>machine learning</a:t>
            </a:r>
            <a:r>
              <a:rPr lang="fa-IR" sz="2400" dirty="0">
                <a:cs typeface="B Koodak" panose="00000700000000000000" pitchFamily="2" charset="-78"/>
              </a:rPr>
              <a:t> است . از این موضوع در مطالب مختلفی همچون </a:t>
            </a:r>
            <a:r>
              <a:rPr lang="en-US" sz="2400" dirty="0">
                <a:cs typeface="B Koodak" panose="00000700000000000000" pitchFamily="2" charset="-78"/>
              </a:rPr>
              <a:t>data mining </a:t>
            </a:r>
            <a:r>
              <a:rPr lang="fa-IR" sz="2400" dirty="0">
                <a:cs typeface="B Koodak" panose="00000700000000000000" pitchFamily="2" charset="-78"/>
              </a:rPr>
              <a:t> نیز استفاده میشود . به طور کلی دسته بندی هم میتواند بر روی داده های  گسسته صورت گیرد و هم بر روی داده های پیوسته ، که دسته بندی بر روی داده های گستته را </a:t>
            </a:r>
            <a:r>
              <a:rPr lang="en-US" sz="2400" dirty="0">
                <a:cs typeface="B Koodak" panose="00000700000000000000" pitchFamily="2" charset="-78"/>
              </a:rPr>
              <a:t>classification </a:t>
            </a:r>
            <a:r>
              <a:rPr lang="fa-IR" sz="2400" dirty="0">
                <a:cs typeface="B Koodak" panose="00000700000000000000" pitchFamily="2" charset="-78"/>
              </a:rPr>
              <a:t>مینامند  و دسته بندی  بر روی داده های پیوسته را </a:t>
            </a:r>
            <a:r>
              <a:rPr lang="en-US" sz="2400" dirty="0">
                <a:cs typeface="B Koodak" panose="00000700000000000000" pitchFamily="2" charset="-78"/>
              </a:rPr>
              <a:t>regression </a:t>
            </a:r>
            <a:r>
              <a:rPr lang="fa-IR" sz="2400" dirty="0">
                <a:cs typeface="B Koodak" panose="00000700000000000000" pitchFamily="2" charset="-78"/>
              </a:rPr>
              <a:t> و یا رگرسیون مینامند .</a:t>
            </a:r>
            <a:r>
              <a:rPr lang="en-US" sz="2400" dirty="0">
                <a:cs typeface="B Koodak" panose="00000700000000000000" pitchFamily="2" charset="-78"/>
              </a:rPr>
              <a:t>[1]</a:t>
            </a:r>
            <a:r>
              <a:rPr lang="fa-IR" sz="2400" dirty="0">
                <a:cs typeface="B Koodak" panose="00000700000000000000" pitchFamily="2" charset="-78"/>
              </a:rPr>
              <a:t> ،</a:t>
            </a:r>
            <a:r>
              <a:rPr lang="en-US" sz="2400" dirty="0">
                <a:cs typeface="B Koodak" panose="00000700000000000000" pitchFamily="2" charset="-78"/>
              </a:rPr>
              <a:t>[6]</a:t>
            </a:r>
            <a:endParaRPr lang="fa-IR" sz="2400" dirty="0">
              <a:cs typeface="B Koodak" panose="00000700000000000000" pitchFamily="2" charset="-78"/>
            </a:endParaRPr>
          </a:p>
          <a:p>
            <a:pPr marL="135464" indent="0" algn="r" rtl="1">
              <a:buNone/>
            </a:pPr>
            <a:r>
              <a:rPr lang="fa-IR" dirty="0">
                <a:latin typeface="Poppins"/>
                <a:cs typeface="B Koodak" panose="00000700000000000000" pitchFamily="2" charset="-78"/>
              </a:rPr>
              <a:t>	</a:t>
            </a:r>
            <a:endParaRPr lang="en-US" dirty="0">
              <a:latin typeface="Poppins"/>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7</a:t>
            </a:fld>
            <a:endParaRPr lang="en-US" dirty="0"/>
          </a:p>
        </p:txBody>
      </p:sp>
    </p:spTree>
    <p:extLst>
      <p:ext uri="{BB962C8B-B14F-4D97-AF65-F5344CB8AC3E}">
        <p14:creationId xmlns:p14="http://schemas.microsoft.com/office/powerpoint/2010/main" val="67778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1799" y="1389242"/>
            <a:ext cx="10268401" cy="4741367"/>
          </a:xfrm>
          <a:prstGeom prst="rect">
            <a:avLst/>
          </a:prstGeom>
        </p:spPr>
      </p:pic>
      <p:sp>
        <p:nvSpPr>
          <p:cNvPr id="3" name="Title 2"/>
          <p:cNvSpPr>
            <a:spLocks noGrp="1"/>
          </p:cNvSpPr>
          <p:nvPr>
            <p:ph type="title"/>
          </p:nvPr>
        </p:nvSpPr>
        <p:spPr>
          <a:xfrm>
            <a:off x="2208200" y="474591"/>
            <a:ext cx="9022000" cy="638000"/>
          </a:xfrm>
        </p:spPr>
        <p:txBody>
          <a:bodyPr/>
          <a:lstStyle/>
          <a:p>
            <a:pPr algn="r" rtl="1"/>
            <a:r>
              <a:rPr lang="fa-IR" sz="3000" dirty="0">
                <a:solidFill>
                  <a:schemeClr val="accent6"/>
                </a:solidFill>
                <a:cs typeface="B Koodak" panose="00000700000000000000" pitchFamily="2" charset="-78"/>
              </a:rPr>
              <a:t>تست کردن درخت تصمیم</a:t>
            </a:r>
            <a:endParaRPr lang="en-US" sz="3000" dirty="0">
              <a:solidFill>
                <a:schemeClr val="accent6"/>
              </a:solidFill>
              <a:cs typeface="B Koodak" panose="00000700000000000000" pitchFamily="2" charset="-78"/>
            </a:endParaRPr>
          </a:p>
        </p:txBody>
      </p:sp>
      <p:sp>
        <p:nvSpPr>
          <p:cNvPr id="4" name="Slide Number Placeholder 3"/>
          <p:cNvSpPr>
            <a:spLocks noGrp="1"/>
          </p:cNvSpPr>
          <p:nvPr>
            <p:ph type="sldNum" idx="12"/>
          </p:nvPr>
        </p:nvSpPr>
        <p:spPr/>
        <p:txBody>
          <a:bodyPr/>
          <a:lstStyle/>
          <a:p>
            <a:fld id="{B0EEC428-9EB1-4F8B-808E-62903D33BAC4}" type="slidenum">
              <a:rPr lang="en-US" smtClean="0"/>
              <a:t>70</a:t>
            </a:fld>
            <a:endParaRPr lang="en-US" dirty="0"/>
          </a:p>
        </p:txBody>
      </p:sp>
    </p:spTree>
    <p:extLst>
      <p:ext uri="{BB962C8B-B14F-4D97-AF65-F5344CB8AC3E}">
        <p14:creationId xmlns:p14="http://schemas.microsoft.com/office/powerpoint/2010/main" val="4130252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252960" cy="6879772"/>
          </a:xfrm>
          <a:prstGeom prst="rect">
            <a:avLst/>
          </a:prstGeom>
        </p:spPr>
      </p:pic>
      <p:sp>
        <p:nvSpPr>
          <p:cNvPr id="2" name="Slide Number Placeholder 1"/>
          <p:cNvSpPr>
            <a:spLocks noGrp="1"/>
          </p:cNvSpPr>
          <p:nvPr>
            <p:ph type="sldNum" idx="12"/>
          </p:nvPr>
        </p:nvSpPr>
        <p:spPr/>
        <p:txBody>
          <a:bodyPr/>
          <a:lstStyle/>
          <a:p>
            <a:fld id="{B0EEC428-9EB1-4F8B-808E-62903D33BAC4}" type="slidenum">
              <a:rPr lang="en-US" smtClean="0"/>
              <a:t>71</a:t>
            </a:fld>
            <a:endParaRPr lang="en-US" dirty="0"/>
          </a:p>
        </p:txBody>
      </p:sp>
    </p:spTree>
    <p:extLst>
      <p:ext uri="{BB962C8B-B14F-4D97-AF65-F5344CB8AC3E}">
        <p14:creationId xmlns:p14="http://schemas.microsoft.com/office/powerpoint/2010/main" val="523589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5267" y="1584960"/>
            <a:ext cx="10121600" cy="4357540"/>
          </a:xfrm>
        </p:spPr>
        <p:txBody>
          <a:bodyPr/>
          <a:lstStyle/>
          <a:p>
            <a:pPr algn="r" rtl="1"/>
            <a:r>
              <a:rPr lang="fa-IR" sz="2400" b="1" dirty="0">
                <a:solidFill>
                  <a:srgbClr val="FFFF00"/>
                </a:solidFill>
                <a:cs typeface="B Koodak" panose="00000700000000000000" pitchFamily="2" charset="-78"/>
              </a:rPr>
              <a:t>2) ماشین بردار پشتیبان (</a:t>
            </a:r>
            <a:r>
              <a:rPr lang="en-US" sz="2400" b="1" dirty="0">
                <a:solidFill>
                  <a:srgbClr val="FFFF00"/>
                </a:solidFill>
                <a:cs typeface="B Koodak" panose="00000700000000000000" pitchFamily="2" charset="-78"/>
              </a:rPr>
              <a:t>SVM</a:t>
            </a:r>
            <a:r>
              <a:rPr lang="fa-IR" sz="2400" b="1" dirty="0">
                <a:solidFill>
                  <a:srgbClr val="FFFF00"/>
                </a:solidFill>
                <a:cs typeface="B Koodak" panose="00000700000000000000" pitchFamily="2" charset="-78"/>
              </a:rPr>
              <a:t>)</a:t>
            </a:r>
            <a:r>
              <a:rPr lang="en-US" sz="2400" b="1" dirty="0">
                <a:solidFill>
                  <a:srgbClr val="FFFF00"/>
                </a:solidFill>
                <a:cs typeface="B Koodak" panose="00000700000000000000" pitchFamily="2" charset="-78"/>
              </a:rPr>
              <a:t>:</a:t>
            </a:r>
          </a:p>
          <a:p>
            <a:pPr marL="135464" indent="0" algn="r" rtl="1">
              <a:buNone/>
            </a:pPr>
            <a:r>
              <a:rPr lang="fa-IR" sz="2400" b="1" dirty="0">
                <a:cs typeface="B Koodak" panose="00000700000000000000" pitchFamily="2" charset="-78"/>
              </a:rPr>
              <a:t>ماشین بردار پشتیبان یا </a:t>
            </a:r>
            <a:r>
              <a:rPr lang="en-US" sz="2400" b="1" dirty="0">
                <a:cs typeface="B Koodak" panose="00000700000000000000" pitchFamily="2" charset="-78"/>
              </a:rPr>
              <a:t>SVM ، </a:t>
            </a:r>
            <a:r>
              <a:rPr lang="fa-IR" sz="2400" b="1" dirty="0">
                <a:cs typeface="B Koodak" panose="00000700000000000000" pitchFamily="2" charset="-78"/>
              </a:rPr>
              <a:t>یکی از روش</a:t>
            </a:r>
            <a:r>
              <a:rPr lang="en-US" sz="2400" b="1" dirty="0">
                <a:cs typeface="B Koodak" panose="00000700000000000000" pitchFamily="2" charset="-78"/>
              </a:rPr>
              <a:t> </a:t>
            </a:r>
            <a:r>
              <a:rPr lang="fa-IR" sz="2400" b="1" dirty="0">
                <a:cs typeface="B Koodak" panose="00000700000000000000" pitchFamily="2" charset="-78"/>
              </a:rPr>
              <a:t>های یادگیری باناظر است که از آن برای طبقه</a:t>
            </a:r>
            <a:r>
              <a:rPr lang="en-US" sz="2400" b="1" dirty="0">
                <a:cs typeface="B Koodak" panose="00000700000000000000" pitchFamily="2" charset="-78"/>
              </a:rPr>
              <a:t> </a:t>
            </a:r>
            <a:r>
              <a:rPr lang="fa-IR" sz="2400" b="1" dirty="0">
                <a:cs typeface="B Koodak" panose="00000700000000000000" pitchFamily="2" charset="-78"/>
              </a:rPr>
              <a:t>بندی استفاده میکنند. </a:t>
            </a:r>
            <a:endParaRPr lang="en-US" sz="2400" b="1" dirty="0">
              <a:cs typeface="B Koodak" panose="00000700000000000000" pitchFamily="2" charset="-78"/>
            </a:endParaRPr>
          </a:p>
          <a:p>
            <a:pPr marL="135464" indent="0" algn="r" rtl="1">
              <a:buNone/>
            </a:pPr>
            <a:r>
              <a:rPr lang="en-US" sz="2400" b="1" dirty="0">
                <a:cs typeface="B Koodak" panose="00000700000000000000" pitchFamily="2" charset="-78"/>
              </a:rPr>
              <a:t> SVM</a:t>
            </a:r>
            <a:r>
              <a:rPr lang="fa-IR" sz="2400" b="1" dirty="0">
                <a:cs typeface="B Koodak" panose="00000700000000000000" pitchFamily="2" charset="-78"/>
              </a:rPr>
              <a:t> یک روش کلاس‌بندی است. در این الگوریتم آیتم داده‌ای به عنوان یک نقطه در فضای</a:t>
            </a:r>
          </a:p>
          <a:p>
            <a:pPr marL="135464" indent="0" algn="r" rtl="1">
              <a:buNone/>
            </a:pPr>
            <a:r>
              <a:rPr lang="fa-IR" sz="2400" b="1" dirty="0">
                <a:cs typeface="B Koodak" panose="00000700000000000000" pitchFamily="2" charset="-78"/>
              </a:rPr>
              <a:t> </a:t>
            </a:r>
            <a:r>
              <a:rPr lang="en-US" sz="2400" b="1" dirty="0">
                <a:cs typeface="B Koodak" panose="00000700000000000000" pitchFamily="2" charset="-78"/>
              </a:rPr>
              <a:t>n</a:t>
            </a:r>
            <a:r>
              <a:rPr lang="fa-IR" sz="2400" b="1" dirty="0">
                <a:cs typeface="B Koodak" panose="00000700000000000000" pitchFamily="2" charset="-78"/>
              </a:rPr>
              <a:t>-بعدی (</a:t>
            </a:r>
            <a:r>
              <a:rPr lang="en-US" sz="2400" b="1" dirty="0">
                <a:cs typeface="B Koodak" panose="00000700000000000000" pitchFamily="2" charset="-78"/>
              </a:rPr>
              <a:t>n </a:t>
            </a:r>
            <a:r>
              <a:rPr lang="fa-IR" sz="2400" b="1" dirty="0">
                <a:cs typeface="B Koodak" panose="00000700000000000000" pitchFamily="2" charset="-78"/>
              </a:rPr>
              <a:t>تعداد ویژگی‌هایی است که یک نمونه داده دارد) تعیین می‌شود و مقدار هر ویژگی همان مقدار مختصات مربوطه است.</a:t>
            </a:r>
            <a:endParaRPr lang="en-US" sz="2400" b="1" dirty="0">
              <a:cs typeface="B Koodak" panose="00000700000000000000" pitchFamily="2" charset="-78"/>
            </a:endParaRPr>
          </a:p>
          <a:p>
            <a:pPr marL="169329" lvl="0" indent="0" algn="r" rtl="1">
              <a:buClr>
                <a:srgbClr val="97A5C2"/>
              </a:buClr>
              <a:buNone/>
            </a:pPr>
            <a:r>
              <a:rPr lang="en-US" sz="2400" b="1" dirty="0">
                <a:cs typeface="B Koodak" panose="00000700000000000000" pitchFamily="2" charset="-78"/>
              </a:rPr>
              <a:t> </a:t>
            </a:r>
            <a:r>
              <a:rPr lang="fa-IR" sz="2400" b="1" dirty="0">
                <a:cs typeface="B Koodak" panose="00000700000000000000" pitchFamily="2" charset="-78"/>
              </a:rPr>
              <a:t>یکی از مشکلات </a:t>
            </a:r>
            <a:r>
              <a:rPr lang="en-US" sz="2400" b="1" dirty="0">
                <a:cs typeface="B Koodak" panose="00000700000000000000" pitchFamily="2" charset="-78"/>
              </a:rPr>
              <a:t>SVM </a:t>
            </a:r>
            <a:r>
              <a:rPr lang="fa-IR" sz="2400" b="1" dirty="0">
                <a:cs typeface="B Koodak" panose="00000700000000000000" pitchFamily="2" charset="-78"/>
              </a:rPr>
              <a:t>پیچیدگی محاسباتی آن است. بااین</a:t>
            </a:r>
            <a:r>
              <a:rPr lang="en-US" sz="2400" b="1" dirty="0">
                <a:cs typeface="B Koodak" panose="00000700000000000000" pitchFamily="2" charset="-78"/>
              </a:rPr>
              <a:t> </a:t>
            </a:r>
            <a:r>
              <a:rPr lang="fa-IR" sz="2400" b="1" dirty="0">
                <a:cs typeface="B Koodak" panose="00000700000000000000" pitchFamily="2" charset="-78"/>
              </a:rPr>
              <a:t>حال این مشکل به</a:t>
            </a:r>
            <a:r>
              <a:rPr lang="en-US" sz="2400" b="1" dirty="0">
                <a:cs typeface="B Koodak" panose="00000700000000000000" pitchFamily="2" charset="-78"/>
              </a:rPr>
              <a:t> </a:t>
            </a:r>
            <a:r>
              <a:rPr lang="fa-IR" sz="2400" b="1" dirty="0">
                <a:cs typeface="B Koodak" panose="00000700000000000000" pitchFamily="2" charset="-78"/>
              </a:rPr>
              <a:t>طور قابل قبولی حل</a:t>
            </a:r>
            <a:r>
              <a:rPr lang="en-US" sz="2400" b="1" dirty="0">
                <a:cs typeface="B Koodak" panose="00000700000000000000" pitchFamily="2" charset="-78"/>
              </a:rPr>
              <a:t> </a:t>
            </a:r>
            <a:r>
              <a:rPr lang="fa-IR" sz="2400" b="1" dirty="0">
                <a:cs typeface="B Koodak" panose="00000700000000000000" pitchFamily="2" charset="-78"/>
              </a:rPr>
              <a:t>شده است. </a:t>
            </a:r>
            <a:r>
              <a:rPr lang="en-US" sz="2400" dirty="0">
                <a:solidFill>
                  <a:srgbClr val="FFFFFF"/>
                </a:solidFill>
                <a:cs typeface="B Koodak" panose="00000700000000000000" pitchFamily="2" charset="-78"/>
              </a:rPr>
              <a:t>[14]</a:t>
            </a:r>
          </a:p>
          <a:p>
            <a:pPr marL="135464" indent="0" algn="r" rtl="1">
              <a:buNone/>
            </a:pPr>
            <a:endParaRPr lang="en-US" sz="2400" b="1" dirty="0">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72</a:t>
            </a:fld>
            <a:endParaRPr lang="en-US" dirty="0"/>
          </a:p>
        </p:txBody>
      </p:sp>
    </p:spTree>
    <p:extLst>
      <p:ext uri="{BB962C8B-B14F-4D97-AF65-F5344CB8AC3E}">
        <p14:creationId xmlns:p14="http://schemas.microsoft.com/office/powerpoint/2010/main" val="472248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8" y="544518"/>
            <a:ext cx="9022000" cy="578887"/>
          </a:xfrm>
        </p:spPr>
        <p:txBody>
          <a:bodyPr/>
          <a:lstStyle/>
          <a:p>
            <a:pPr rtl="1"/>
            <a:r>
              <a:rPr lang="fa-IR" sz="3000" dirty="0">
                <a:solidFill>
                  <a:schemeClr val="accent6"/>
                </a:solidFill>
                <a:cs typeface="B Koodak" panose="00000700000000000000" pitchFamily="2" charset="-78"/>
              </a:rPr>
              <a:t>تحلیل طبقه‌بندی چیست؟ </a:t>
            </a:r>
            <a:endParaRPr lang="en-US" sz="30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470263" y="1724298"/>
            <a:ext cx="4066830" cy="3457302"/>
          </a:xfrm>
        </p:spPr>
        <p:txBody>
          <a:bodyPr/>
          <a:lstStyle/>
          <a:p>
            <a:pPr marL="169329" indent="0" algn="r" rtl="1">
              <a:buNone/>
            </a:pPr>
            <a:r>
              <a:rPr lang="fa-IR" sz="2400" dirty="0">
                <a:cs typeface="B Koodak" panose="00000700000000000000" pitchFamily="2" charset="-78"/>
              </a:rPr>
              <a:t>فرض می‌شود جمعیتی با ترکیب ۵۰٪ زن و ۵۰٪ مرد وجود دارد و مسئله آن است که با وضع مجموعه قواعدی یک دسته‌بندی روی نمونه‌های این جمعیت بر اساس جنسیت انجام شود. </a:t>
            </a:r>
            <a:r>
              <a:rPr lang="en-US" sz="2400" dirty="0">
                <a:cs typeface="B Koodak" panose="00000700000000000000" pitchFamily="2" charset="-78"/>
              </a:rPr>
              <a:t>[16]</a:t>
            </a:r>
          </a:p>
        </p:txBody>
      </p:sp>
      <p:pic>
        <p:nvPicPr>
          <p:cNvPr id="4" name="Picture 3"/>
          <p:cNvPicPr>
            <a:picLocks noChangeAspect="1"/>
          </p:cNvPicPr>
          <p:nvPr/>
        </p:nvPicPr>
        <p:blipFill>
          <a:blip r:embed="rId2"/>
          <a:stretch>
            <a:fillRect/>
          </a:stretch>
        </p:blipFill>
        <p:spPr>
          <a:xfrm>
            <a:off x="5271435" y="1123405"/>
            <a:ext cx="6603185" cy="4469849"/>
          </a:xfrm>
          <a:prstGeom prst="rect">
            <a:avLst/>
          </a:prstGeom>
        </p:spPr>
      </p:pic>
      <p:sp>
        <p:nvSpPr>
          <p:cNvPr id="5" name="Slide Number Placeholder 4"/>
          <p:cNvSpPr>
            <a:spLocks noGrp="1"/>
          </p:cNvSpPr>
          <p:nvPr>
            <p:ph type="sldNum" idx="12"/>
          </p:nvPr>
        </p:nvSpPr>
        <p:spPr/>
        <p:txBody>
          <a:bodyPr/>
          <a:lstStyle/>
          <a:p>
            <a:fld id="{BCBEDDC4-EEE4-4C12-8038-44A55B1CF220}" type="slidenum">
              <a:rPr lang="en-US" smtClean="0"/>
              <a:t>73</a:t>
            </a:fld>
            <a:endParaRPr lang="en-US" dirty="0"/>
          </a:p>
        </p:txBody>
      </p:sp>
    </p:spTree>
    <p:extLst>
      <p:ext uri="{BB962C8B-B14F-4D97-AF65-F5344CB8AC3E}">
        <p14:creationId xmlns:p14="http://schemas.microsoft.com/office/powerpoint/2010/main" val="1854327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813" y="200296"/>
            <a:ext cx="9022000" cy="866679"/>
          </a:xfrm>
        </p:spPr>
        <p:txBody>
          <a:bodyPr/>
          <a:lstStyle/>
          <a:p>
            <a:r>
              <a:rPr lang="fa-IR" sz="3000" dirty="0">
                <a:solidFill>
                  <a:schemeClr val="accent6"/>
                </a:solidFill>
                <a:cs typeface="B Koodak" panose="00000700000000000000" pitchFamily="2" charset="-78"/>
              </a:rPr>
              <a:t>چگونه می‌توان ماشین بردار پشتیبان برای یک مسئله را یافت؟ </a:t>
            </a:r>
            <a:endParaRPr lang="en-US" sz="30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748945" y="1454331"/>
            <a:ext cx="3169913" cy="3279996"/>
          </a:xfrm>
        </p:spPr>
        <p:txBody>
          <a:bodyPr/>
          <a:lstStyle/>
          <a:p>
            <a:pPr marL="169329" indent="0" algn="r" rtl="1">
              <a:buNone/>
            </a:pPr>
            <a:r>
              <a:rPr lang="fa-IR" sz="2400" dirty="0">
                <a:cs typeface="B Koodak" panose="00000700000000000000" pitchFamily="2" charset="-78"/>
              </a:rPr>
              <a:t>در این شکل تعدادی از مرزهایی که می‌توان برای دسته‌بندی داده‌های مثال قبل استفاده کرد قابل مشاهده هستند.</a:t>
            </a:r>
            <a:endParaRPr lang="en-US" sz="2400" dirty="0">
              <a:cs typeface="B Koodak" panose="00000700000000000000" pitchFamily="2" charset="-78"/>
            </a:endParaRPr>
          </a:p>
        </p:txBody>
      </p:sp>
      <p:pic>
        <p:nvPicPr>
          <p:cNvPr id="4" name="Picture 3"/>
          <p:cNvPicPr>
            <a:picLocks noChangeAspect="1"/>
          </p:cNvPicPr>
          <p:nvPr/>
        </p:nvPicPr>
        <p:blipFill>
          <a:blip r:embed="rId2"/>
          <a:stretch>
            <a:fillRect/>
          </a:stretch>
        </p:blipFill>
        <p:spPr>
          <a:xfrm>
            <a:off x="4543439" y="1246022"/>
            <a:ext cx="6930808" cy="4684515"/>
          </a:xfrm>
          <a:prstGeom prst="rect">
            <a:avLst/>
          </a:prstGeom>
        </p:spPr>
      </p:pic>
      <p:sp>
        <p:nvSpPr>
          <p:cNvPr id="5" name="Slide Number Placeholder 4"/>
          <p:cNvSpPr>
            <a:spLocks noGrp="1"/>
          </p:cNvSpPr>
          <p:nvPr>
            <p:ph type="sldNum" idx="12"/>
          </p:nvPr>
        </p:nvSpPr>
        <p:spPr/>
        <p:txBody>
          <a:bodyPr/>
          <a:lstStyle/>
          <a:p>
            <a:fld id="{BCBEDDC4-EEE4-4C12-8038-44A55B1CF220}" type="slidenum">
              <a:rPr lang="en-US" smtClean="0"/>
              <a:t>74</a:t>
            </a:fld>
            <a:endParaRPr lang="en-US" dirty="0"/>
          </a:p>
        </p:txBody>
      </p:sp>
    </p:spTree>
    <p:extLst>
      <p:ext uri="{BB962C8B-B14F-4D97-AF65-F5344CB8AC3E}">
        <p14:creationId xmlns:p14="http://schemas.microsoft.com/office/powerpoint/2010/main" val="3444678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84967" y="1079863"/>
            <a:ext cx="9022000" cy="5016137"/>
          </a:xfrm>
        </p:spPr>
        <p:txBody>
          <a:bodyPr/>
          <a:lstStyle/>
          <a:p>
            <a:pPr marL="0" indent="0" algn="r" rtl="1">
              <a:buNone/>
            </a:pPr>
            <a:r>
              <a:rPr lang="fa-IR" sz="2400" dirty="0">
                <a:cs typeface="B Koodak" panose="00000700000000000000" pitchFamily="2" charset="-78"/>
              </a:rPr>
              <a:t>پرسشی که در اینجا مطرح می‌شود آن است که چگونه می‌توان تصمیم گرفت کدام مرز به بهترین شکل نمونه داده‌های موجود را دسته‌بندی می‌کند؟</a:t>
            </a:r>
          </a:p>
          <a:p>
            <a:pPr marL="0" indent="0" algn="r" rtl="1">
              <a:buNone/>
            </a:pPr>
            <a:endParaRPr lang="fa-IR" sz="2400" dirty="0">
              <a:cs typeface="B Koodak" panose="00000700000000000000" pitchFamily="2" charset="-78"/>
            </a:endParaRPr>
          </a:p>
          <a:p>
            <a:pPr marL="0" indent="0" algn="r" rtl="1">
              <a:buNone/>
            </a:pPr>
            <a:r>
              <a:rPr lang="fa-IR" sz="2400" dirty="0">
                <a:cs typeface="B Koodak" panose="00000700000000000000" pitchFamily="2" charset="-78"/>
              </a:rPr>
              <a:t>در الگوریتم ماشین بردار پشتیبان، فاصله نزدیک‌ترین نمونه داده‌ها تا خط جداساز (مرز بین دسته‌ها) محاسبه می‌شود (این نمونه داده‌ها ممکن است به هر دسته‌ای تعلق داشته باشند). </a:t>
            </a:r>
          </a:p>
          <a:p>
            <a:pPr marL="169329" lvl="0" indent="0" algn="r" rtl="1">
              <a:buClr>
                <a:srgbClr val="97A5C2"/>
              </a:buClr>
              <a:buSzPts val="1600"/>
              <a:buNone/>
            </a:pPr>
            <a:r>
              <a:rPr lang="fa-IR" sz="2400" dirty="0">
                <a:cs typeface="B Koodak" panose="00000700000000000000" pitchFamily="2" charset="-78"/>
              </a:rPr>
              <a:t>پس از محاسبه این فاصله برای همه جداسازها، خطی انتخاب می‌شود که بیشترین فاصله را تا نزدیک‌ترین نقطه داده دارد. </a:t>
            </a:r>
            <a:r>
              <a:rPr lang="en-US" sz="2400" dirty="0">
                <a:solidFill>
                  <a:srgbClr val="FFFFFF"/>
                </a:solidFill>
                <a:latin typeface="Montserrat Light"/>
                <a:cs typeface="B Koodak" panose="00000700000000000000" pitchFamily="2" charset="-78"/>
                <a:sym typeface="Montserrat Light"/>
              </a:rPr>
              <a:t>[16]</a:t>
            </a:r>
          </a:p>
          <a:p>
            <a:pPr marL="0" indent="0" algn="r" rtl="1">
              <a:buNone/>
            </a:pPr>
            <a:endParaRPr lang="fa-IR" sz="2400" dirty="0">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75</a:t>
            </a:fld>
            <a:endParaRPr lang="en-US" dirty="0"/>
          </a:p>
        </p:txBody>
      </p:sp>
    </p:spTree>
    <p:extLst>
      <p:ext uri="{BB962C8B-B14F-4D97-AF65-F5344CB8AC3E}">
        <p14:creationId xmlns:p14="http://schemas.microsoft.com/office/powerpoint/2010/main" val="627123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49880" y="309988"/>
            <a:ext cx="9022000" cy="1013714"/>
          </a:xfrm>
        </p:spPr>
        <p:txBody>
          <a:bodyPr/>
          <a:lstStyle/>
          <a:p>
            <a:pPr marL="0" indent="0" algn="r" rtl="1">
              <a:buNone/>
            </a:pPr>
            <a:r>
              <a:rPr lang="fa-IR" sz="2400" dirty="0">
                <a:solidFill>
                  <a:schemeClr val="accent6"/>
                </a:solidFill>
                <a:cs typeface="B Koodak" panose="00000700000000000000" pitchFamily="2" charset="-78"/>
              </a:rPr>
              <a:t>حال اگر توزیع داده‌ها مانند نمودار موجود در شکل سمت چپ باشد، الگوریتم ماشین بردار پشتیبان برای دسته‌بندی داده‌ها چگونه عمل می‌کند؟</a:t>
            </a:r>
          </a:p>
          <a:p>
            <a:pPr marL="0" indent="0" algn="r" rtl="1">
              <a:buNone/>
            </a:pPr>
            <a:endParaRPr lang="en-US" sz="2400" dirty="0">
              <a:cs typeface="B Koodak" panose="00000700000000000000" pitchFamily="2" charset="-78"/>
            </a:endParaRPr>
          </a:p>
        </p:txBody>
      </p:sp>
      <p:pic>
        <p:nvPicPr>
          <p:cNvPr id="3" name="Picture 2"/>
          <p:cNvPicPr>
            <a:picLocks noChangeAspect="1"/>
          </p:cNvPicPr>
          <p:nvPr/>
        </p:nvPicPr>
        <p:blipFill>
          <a:blip r:embed="rId2"/>
          <a:stretch>
            <a:fillRect/>
          </a:stretch>
        </p:blipFill>
        <p:spPr>
          <a:xfrm>
            <a:off x="627017" y="2494059"/>
            <a:ext cx="4403337" cy="3938165"/>
          </a:xfrm>
          <a:prstGeom prst="rect">
            <a:avLst/>
          </a:prstGeom>
        </p:spPr>
      </p:pic>
      <p:pic>
        <p:nvPicPr>
          <p:cNvPr id="4" name="Picture 3"/>
          <p:cNvPicPr>
            <a:picLocks noChangeAspect="1"/>
          </p:cNvPicPr>
          <p:nvPr/>
        </p:nvPicPr>
        <p:blipFill>
          <a:blip r:embed="rId3"/>
          <a:stretch>
            <a:fillRect/>
          </a:stretch>
        </p:blipFill>
        <p:spPr>
          <a:xfrm>
            <a:off x="6949439" y="2494058"/>
            <a:ext cx="4992015" cy="3938165"/>
          </a:xfrm>
          <a:prstGeom prst="rect">
            <a:avLst/>
          </a:prstGeom>
        </p:spPr>
      </p:pic>
      <p:sp>
        <p:nvSpPr>
          <p:cNvPr id="5" name="Right Arrow 4"/>
          <p:cNvSpPr/>
          <p:nvPr/>
        </p:nvSpPr>
        <p:spPr>
          <a:xfrm>
            <a:off x="5280147" y="4136568"/>
            <a:ext cx="1419498" cy="65314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fld id="{BCBEDDC4-EEE4-4C12-8038-44A55B1CF220}" type="slidenum">
              <a:rPr lang="en-US" smtClean="0"/>
              <a:t>76</a:t>
            </a:fld>
            <a:endParaRPr lang="en-US" dirty="0"/>
          </a:p>
        </p:txBody>
      </p:sp>
    </p:spTree>
    <p:extLst>
      <p:ext uri="{BB962C8B-B14F-4D97-AF65-F5344CB8AC3E}">
        <p14:creationId xmlns:p14="http://schemas.microsoft.com/office/powerpoint/2010/main" val="120374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2521" y="797067"/>
            <a:ext cx="9022000" cy="996898"/>
          </a:xfrm>
        </p:spPr>
        <p:txBody>
          <a:bodyPr/>
          <a:lstStyle/>
          <a:p>
            <a:r>
              <a:rPr lang="fa-IR" sz="3000" dirty="0">
                <a:solidFill>
                  <a:schemeClr val="accent6"/>
                </a:solidFill>
                <a:cs typeface="B Koodak" panose="00000700000000000000" pitchFamily="2" charset="-78"/>
              </a:rPr>
              <a:t>پارامترهای الگوریتم ماشین بردار پشتیبان چگونه تنظیم می‌شوند؟ </a:t>
            </a:r>
            <a:br>
              <a:rPr lang="fa-IR" sz="3000" dirty="0">
                <a:solidFill>
                  <a:schemeClr val="accent6"/>
                </a:solidFill>
                <a:cs typeface="B Koodak" panose="00000700000000000000" pitchFamily="2" charset="-78"/>
              </a:rPr>
            </a:br>
            <a:endParaRPr lang="en-US" sz="3000" dirty="0">
              <a:solidFill>
                <a:schemeClr val="accent6"/>
              </a:solidFill>
              <a:cs typeface="B Koodak" panose="00000700000000000000" pitchFamily="2" charset="-78"/>
            </a:endParaRPr>
          </a:p>
        </p:txBody>
      </p:sp>
      <p:sp>
        <p:nvSpPr>
          <p:cNvPr id="4" name="Text Placeholder 3"/>
          <p:cNvSpPr>
            <a:spLocks noGrp="1"/>
          </p:cNvSpPr>
          <p:nvPr>
            <p:ph type="body" idx="1"/>
          </p:nvPr>
        </p:nvSpPr>
        <p:spPr>
          <a:xfrm>
            <a:off x="2272944" y="2595154"/>
            <a:ext cx="9022000" cy="2757481"/>
          </a:xfrm>
        </p:spPr>
        <p:txBody>
          <a:bodyPr/>
          <a:lstStyle/>
          <a:p>
            <a:pPr marL="169329" indent="0" algn="r" rtl="1">
              <a:buNone/>
            </a:pPr>
            <a:r>
              <a:rPr lang="fa-IR" sz="2400" dirty="0">
                <a:cs typeface="B Koodak" panose="00000700000000000000" pitchFamily="2" charset="-78"/>
              </a:rPr>
              <a:t>تنظیم پارامترها برای الگوریتم ماشین بردار پشتیبان به طور مؤثر باعث بهبود کارایی مدل می‌شود. در ادامه برخی از پارامترهای مهمی که تأثیر بیشتری بر کارایی مدل دارند، یعنی </a:t>
            </a:r>
            <a:r>
              <a:rPr lang="ar-SA" sz="2400" dirty="0">
                <a:latin typeface="Calibri" panose="020F0502020204030204" pitchFamily="34" charset="0"/>
                <a:ea typeface="Calibri" panose="020F0502020204030204" pitchFamily="34" charset="0"/>
                <a:cs typeface="Arial" panose="020B0604020202020204" pitchFamily="34" charset="0"/>
              </a:rPr>
              <a:t>«کرنل»، «گاما» </a:t>
            </a:r>
            <a:r>
              <a:rPr lang="fa-IR" sz="2400" dirty="0">
                <a:cs typeface="B Koodak" panose="00000700000000000000" pitchFamily="2" charset="-78"/>
              </a:rPr>
              <a:t>و </a:t>
            </a:r>
            <a:r>
              <a:rPr lang="en-US" sz="2400" dirty="0">
                <a:cs typeface="B Koodak" panose="00000700000000000000" pitchFamily="2" charset="-78"/>
              </a:rPr>
              <a:t> «C»</a:t>
            </a:r>
            <a:r>
              <a:rPr lang="fa-IR" sz="2400" dirty="0">
                <a:cs typeface="B Koodak" panose="00000700000000000000" pitchFamily="2" charset="-78"/>
              </a:rPr>
              <a:t>مورد بررسی قرار می‌گیرند.</a:t>
            </a:r>
            <a:r>
              <a:rPr lang="en-US" sz="2400" dirty="0">
                <a:cs typeface="B Koodak" panose="00000700000000000000" pitchFamily="2" charset="-78"/>
              </a:rPr>
              <a:t>[16]</a:t>
            </a:r>
          </a:p>
        </p:txBody>
      </p:sp>
      <p:sp>
        <p:nvSpPr>
          <p:cNvPr id="2" name="Slide Number Placeholder 1"/>
          <p:cNvSpPr>
            <a:spLocks noGrp="1"/>
          </p:cNvSpPr>
          <p:nvPr>
            <p:ph type="sldNum" idx="12"/>
          </p:nvPr>
        </p:nvSpPr>
        <p:spPr/>
        <p:txBody>
          <a:bodyPr/>
          <a:lstStyle/>
          <a:p>
            <a:fld id="{BCBEDDC4-EEE4-4C12-8038-44A55B1CF220}" type="slidenum">
              <a:rPr lang="en-US" smtClean="0"/>
              <a:t>77</a:t>
            </a:fld>
            <a:endParaRPr lang="en-US" dirty="0"/>
          </a:p>
        </p:txBody>
      </p:sp>
    </p:spTree>
    <p:extLst>
      <p:ext uri="{BB962C8B-B14F-4D97-AF65-F5344CB8AC3E}">
        <p14:creationId xmlns:p14="http://schemas.microsoft.com/office/powerpoint/2010/main" val="1817161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064" y="165462"/>
            <a:ext cx="9022000" cy="670561"/>
          </a:xfrm>
        </p:spPr>
        <p:txBody>
          <a:bodyPr/>
          <a:lstStyle/>
          <a:p>
            <a:r>
              <a:rPr lang="fa-IR" sz="3000" dirty="0">
                <a:solidFill>
                  <a:srgbClr val="FF8800"/>
                </a:solidFill>
                <a:cs typeface="B Koodak" panose="00000700000000000000" pitchFamily="2" charset="-78"/>
              </a:rPr>
              <a:t>مثالی از کاربرد ماشین بردار پشتیبان در زبان‌ برنامه‌نویسی پایتون </a:t>
            </a:r>
            <a:endParaRPr lang="en-US" sz="3000" dirty="0">
              <a:solidFill>
                <a:schemeClr val="accent6"/>
              </a:solidFill>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78</a:t>
            </a:fld>
            <a:endParaRPr lang="en-US" dirty="0"/>
          </a:p>
        </p:txBody>
      </p:sp>
      <p:pic>
        <p:nvPicPr>
          <p:cNvPr id="5" name="Picture 4"/>
          <p:cNvPicPr>
            <a:picLocks noChangeAspect="1"/>
          </p:cNvPicPr>
          <p:nvPr/>
        </p:nvPicPr>
        <p:blipFill>
          <a:blip r:embed="rId2"/>
          <a:stretch>
            <a:fillRect/>
          </a:stretch>
        </p:blipFill>
        <p:spPr>
          <a:xfrm>
            <a:off x="301898" y="1146791"/>
            <a:ext cx="6693988" cy="2944623"/>
          </a:xfrm>
          <a:prstGeom prst="rect">
            <a:avLst/>
          </a:prstGeom>
        </p:spPr>
      </p:pic>
      <p:pic>
        <p:nvPicPr>
          <p:cNvPr id="6" name="Picture 5"/>
          <p:cNvPicPr>
            <a:picLocks noChangeAspect="1"/>
          </p:cNvPicPr>
          <p:nvPr/>
        </p:nvPicPr>
        <p:blipFill>
          <a:blip r:embed="rId3"/>
          <a:stretch>
            <a:fillRect/>
          </a:stretch>
        </p:blipFill>
        <p:spPr>
          <a:xfrm>
            <a:off x="6676141" y="2834533"/>
            <a:ext cx="5261304" cy="3834716"/>
          </a:xfrm>
          <a:prstGeom prst="rect">
            <a:avLst/>
          </a:prstGeom>
        </p:spPr>
      </p:pic>
      <p:sp>
        <p:nvSpPr>
          <p:cNvPr id="7" name="Rectangle 6"/>
          <p:cNvSpPr/>
          <p:nvPr/>
        </p:nvSpPr>
        <p:spPr>
          <a:xfrm>
            <a:off x="7672251" y="1105848"/>
            <a:ext cx="4014651" cy="1154162"/>
          </a:xfrm>
          <a:prstGeom prst="rect">
            <a:avLst/>
          </a:prstGeom>
        </p:spPr>
        <p:txBody>
          <a:bodyPr wrap="square">
            <a:spAutoFit/>
          </a:bodyPr>
          <a:lstStyle/>
          <a:p>
            <a:pPr marL="186262" lvl="0" algn="r" rtl="1">
              <a:lnSpc>
                <a:spcPct val="115000"/>
              </a:lnSpc>
              <a:spcBef>
                <a:spcPts val="800"/>
              </a:spcBef>
              <a:buClr>
                <a:srgbClr val="97A5C2"/>
              </a:buClr>
              <a:buSzPts val="1400"/>
            </a:pPr>
            <a:r>
              <a:rPr lang="fa-IR" sz="2000" dirty="0">
                <a:solidFill>
                  <a:srgbClr val="FFFFFF"/>
                </a:solidFill>
                <a:latin typeface="Montserrat Light"/>
                <a:cs typeface="B Koodak" panose="00000700000000000000" pitchFamily="2" charset="-78"/>
                <a:sym typeface="Montserrat Light"/>
              </a:rPr>
              <a:t>در این مثال میخواهیم سلول های سرطانی بدن یک بیمار را از سلول های سالم او جدا کنیم</a:t>
            </a:r>
            <a:endParaRPr lang="en-US" sz="2000" dirty="0">
              <a:solidFill>
                <a:srgbClr val="FFFFFF"/>
              </a:solidFill>
              <a:latin typeface="Montserrat Light"/>
              <a:cs typeface="B Koodak" panose="00000700000000000000" pitchFamily="2" charset="-78"/>
              <a:sym typeface="Montserrat Light"/>
            </a:endParaRPr>
          </a:p>
        </p:txBody>
      </p:sp>
      <p:sp>
        <p:nvSpPr>
          <p:cNvPr id="8" name="Rectangle 7"/>
          <p:cNvSpPr/>
          <p:nvPr/>
        </p:nvSpPr>
        <p:spPr>
          <a:xfrm>
            <a:off x="1351094" y="4751891"/>
            <a:ext cx="4275851" cy="481670"/>
          </a:xfrm>
          <a:prstGeom prst="rect">
            <a:avLst/>
          </a:prstGeom>
        </p:spPr>
        <p:txBody>
          <a:bodyPr wrap="none">
            <a:spAutoFit/>
          </a:bodyPr>
          <a:lstStyle/>
          <a:p>
            <a:pPr marL="186262" lvl="0" algn="r" rtl="1">
              <a:lnSpc>
                <a:spcPct val="115000"/>
              </a:lnSpc>
              <a:spcBef>
                <a:spcPts val="800"/>
              </a:spcBef>
              <a:buClr>
                <a:srgbClr val="97A5C2"/>
              </a:buClr>
              <a:buSzPts val="1400"/>
            </a:pPr>
            <a:r>
              <a:rPr lang="fa-IR" sz="2200" dirty="0">
                <a:solidFill>
                  <a:srgbClr val="FFFFFF"/>
                </a:solidFill>
                <a:latin typeface="Montserrat Light"/>
                <a:cs typeface="B Koodak" panose="00000700000000000000" pitchFamily="2" charset="-78"/>
                <a:sym typeface="Montserrat Light"/>
              </a:rPr>
              <a:t>ابتدا باید دیتاست مورد نظر خود را بسازیم</a:t>
            </a:r>
            <a:endParaRPr lang="en-US" sz="2200" dirty="0">
              <a:solidFill>
                <a:srgbClr val="FFFFFF"/>
              </a:solidFill>
              <a:latin typeface="Montserrat Light"/>
              <a:cs typeface="B Koodak" panose="00000700000000000000" pitchFamily="2" charset="-78"/>
              <a:sym typeface="Montserrat Light"/>
            </a:endParaRPr>
          </a:p>
        </p:txBody>
      </p:sp>
      <p:cxnSp>
        <p:nvCxnSpPr>
          <p:cNvPr id="14" name="Elbow Connector 13"/>
          <p:cNvCxnSpPr/>
          <p:nvPr/>
        </p:nvCxnSpPr>
        <p:spPr>
          <a:xfrm rot="16200000" flipV="1">
            <a:off x="760779" y="4563604"/>
            <a:ext cx="992778" cy="190381"/>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16548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BCBEDDC4-EEE4-4C12-8038-44A55B1CF220}" type="slidenum">
              <a:rPr lang="en-US" smtClean="0"/>
              <a:t>79</a:t>
            </a:fld>
            <a:endParaRPr lang="en-US" dirty="0"/>
          </a:p>
        </p:txBody>
      </p:sp>
      <p:pic>
        <p:nvPicPr>
          <p:cNvPr id="5" name="Picture 4"/>
          <p:cNvPicPr>
            <a:picLocks noChangeAspect="1"/>
          </p:cNvPicPr>
          <p:nvPr/>
        </p:nvPicPr>
        <p:blipFill>
          <a:blip r:embed="rId2"/>
          <a:stretch>
            <a:fillRect/>
          </a:stretch>
        </p:blipFill>
        <p:spPr>
          <a:xfrm>
            <a:off x="179551" y="164010"/>
            <a:ext cx="6468417" cy="3377477"/>
          </a:xfrm>
          <a:prstGeom prst="rect">
            <a:avLst/>
          </a:prstGeom>
        </p:spPr>
      </p:pic>
      <p:pic>
        <p:nvPicPr>
          <p:cNvPr id="6" name="Picture 5"/>
          <p:cNvPicPr>
            <a:picLocks noChangeAspect="1"/>
          </p:cNvPicPr>
          <p:nvPr/>
        </p:nvPicPr>
        <p:blipFill>
          <a:blip r:embed="rId3"/>
          <a:stretch>
            <a:fillRect/>
          </a:stretch>
        </p:blipFill>
        <p:spPr>
          <a:xfrm>
            <a:off x="5938453" y="2732626"/>
            <a:ext cx="5633192" cy="4023709"/>
          </a:xfrm>
          <a:prstGeom prst="rect">
            <a:avLst/>
          </a:prstGeom>
        </p:spPr>
      </p:pic>
      <p:sp>
        <p:nvSpPr>
          <p:cNvPr id="7" name="Rectangle 6"/>
          <p:cNvSpPr/>
          <p:nvPr/>
        </p:nvSpPr>
        <p:spPr>
          <a:xfrm>
            <a:off x="7445828" y="606594"/>
            <a:ext cx="4746171" cy="1260345"/>
          </a:xfrm>
          <a:prstGeom prst="rect">
            <a:avLst/>
          </a:prstGeom>
        </p:spPr>
        <p:txBody>
          <a:bodyPr wrap="square">
            <a:spAutoFit/>
          </a:bodyPr>
          <a:lstStyle/>
          <a:p>
            <a:pPr marL="186262" lvl="0" algn="r" rtl="1">
              <a:lnSpc>
                <a:spcPct val="115000"/>
              </a:lnSpc>
              <a:spcBef>
                <a:spcPts val="800"/>
              </a:spcBef>
              <a:buClr>
                <a:srgbClr val="97A5C2"/>
              </a:buClr>
              <a:buSzPts val="1400"/>
            </a:pPr>
            <a:r>
              <a:rPr lang="fa-IR" sz="2200" dirty="0">
                <a:solidFill>
                  <a:srgbClr val="FFFFFF"/>
                </a:solidFill>
                <a:latin typeface="Montserrat Light"/>
                <a:cs typeface="B Koodak" panose="00000700000000000000" pitchFamily="2" charset="-78"/>
                <a:sym typeface="Montserrat Light"/>
              </a:rPr>
              <a:t>کاری که </a:t>
            </a:r>
            <a:r>
              <a:rPr lang="en-US" sz="2200" dirty="0" err="1">
                <a:solidFill>
                  <a:srgbClr val="FFFFFF"/>
                </a:solidFill>
                <a:latin typeface="Montserrat Light"/>
                <a:cs typeface="B Koodak" panose="00000700000000000000" pitchFamily="2" charset="-78"/>
                <a:sym typeface="Montserrat Light"/>
              </a:rPr>
              <a:t>svm</a:t>
            </a:r>
            <a:r>
              <a:rPr lang="fa-IR" sz="2200" dirty="0">
                <a:solidFill>
                  <a:srgbClr val="FFFFFF"/>
                </a:solidFill>
                <a:latin typeface="Montserrat Light"/>
                <a:cs typeface="B Koodak" panose="00000700000000000000" pitchFamily="2" charset="-78"/>
                <a:sym typeface="Montserrat Light"/>
              </a:rPr>
              <a:t> انجام میدهد فقط رسم یک خط بین دو کلاس موجود نیست در واقع منطقه ای را نزدیک پهنای بردار، درنظر میگیرد</a:t>
            </a:r>
          </a:p>
        </p:txBody>
      </p:sp>
      <p:sp>
        <p:nvSpPr>
          <p:cNvPr id="9" name="Rectangle 8"/>
          <p:cNvSpPr/>
          <p:nvPr/>
        </p:nvSpPr>
        <p:spPr>
          <a:xfrm>
            <a:off x="535493" y="4819596"/>
            <a:ext cx="5186356" cy="481670"/>
          </a:xfrm>
          <a:prstGeom prst="rect">
            <a:avLst/>
          </a:prstGeom>
        </p:spPr>
        <p:txBody>
          <a:bodyPr wrap="none">
            <a:spAutoFit/>
          </a:bodyPr>
          <a:lstStyle/>
          <a:p>
            <a:pPr marL="186262" lvl="0" algn="r" rtl="1">
              <a:lnSpc>
                <a:spcPct val="115000"/>
              </a:lnSpc>
              <a:spcBef>
                <a:spcPts val="800"/>
              </a:spcBef>
              <a:buClr>
                <a:srgbClr val="97A5C2"/>
              </a:buClr>
              <a:buSzPts val="1400"/>
            </a:pPr>
            <a:r>
              <a:rPr lang="fa-IR" sz="2200" dirty="0">
                <a:solidFill>
                  <a:srgbClr val="FFFFFF"/>
                </a:solidFill>
                <a:latin typeface="Montserrat Light"/>
                <a:cs typeface="B Koodak" panose="00000700000000000000" pitchFamily="2" charset="-78"/>
                <a:sym typeface="Montserrat Light"/>
              </a:rPr>
              <a:t>و خطی را بین مجموعه های مختلف داده ترسیم کنید</a:t>
            </a:r>
          </a:p>
        </p:txBody>
      </p:sp>
      <p:cxnSp>
        <p:nvCxnSpPr>
          <p:cNvPr id="11" name="Elbow Connector 10"/>
          <p:cNvCxnSpPr/>
          <p:nvPr/>
        </p:nvCxnSpPr>
        <p:spPr>
          <a:xfrm rot="16200000" flipV="1">
            <a:off x="2212824" y="4083474"/>
            <a:ext cx="973669" cy="348343"/>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4962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60090EF-3831-4842-899E-B3999BC45F88}"/>
              </a:ext>
            </a:extLst>
          </p:cNvPr>
          <p:cNvGraphicFramePr/>
          <p:nvPr>
            <p:extLst>
              <p:ext uri="{D42A27DB-BD31-4B8C-83A1-F6EECF244321}">
                <p14:modId xmlns:p14="http://schemas.microsoft.com/office/powerpoint/2010/main" val="3738057499"/>
              </p:ext>
            </p:extLst>
          </p:nvPr>
        </p:nvGraphicFramePr>
        <p:xfrm>
          <a:off x="1825553" y="920683"/>
          <a:ext cx="8540893" cy="5646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7FF6663-55FE-48FD-8DB5-058357E46757}"/>
              </a:ext>
            </a:extLst>
          </p:cNvPr>
          <p:cNvSpPr txBox="1"/>
          <p:nvPr/>
        </p:nvSpPr>
        <p:spPr>
          <a:xfrm>
            <a:off x="3919855" y="151242"/>
            <a:ext cx="5181600" cy="769441"/>
          </a:xfrm>
          <a:prstGeom prst="rect">
            <a:avLst/>
          </a:prstGeom>
          <a:noFill/>
        </p:spPr>
        <p:txBody>
          <a:bodyPr wrap="square" rtlCol="0">
            <a:spAutoFit/>
          </a:bodyPr>
          <a:lstStyle/>
          <a:p>
            <a:pPr algn="ctr"/>
            <a:r>
              <a:rPr lang="fa-IR" sz="4400" b="1" dirty="0">
                <a:solidFill>
                  <a:schemeClr val="tx1">
                    <a:lumMod val="25000"/>
                    <a:lumOff val="75000"/>
                  </a:schemeClr>
                </a:solidFill>
                <a:latin typeface="Poppins"/>
                <a:cs typeface="B Koodak" panose="00000700000000000000" pitchFamily="2" charset="-78"/>
              </a:rPr>
              <a:t>رده بندی </a:t>
            </a:r>
            <a:endParaRPr lang="en-US" sz="4400" b="1" dirty="0">
              <a:solidFill>
                <a:schemeClr val="tx1">
                  <a:lumMod val="25000"/>
                  <a:lumOff val="75000"/>
                </a:schemeClr>
              </a:solidFill>
              <a:latin typeface="Poppins"/>
              <a:cs typeface="B Koodak" panose="00000700000000000000" pitchFamily="2" charset="-78"/>
            </a:endParaRPr>
          </a:p>
        </p:txBody>
      </p:sp>
      <p:sp>
        <p:nvSpPr>
          <p:cNvPr id="5" name="Slide Number Placeholder 4"/>
          <p:cNvSpPr>
            <a:spLocks noGrp="1"/>
          </p:cNvSpPr>
          <p:nvPr>
            <p:ph type="sldNum" idx="12"/>
          </p:nvPr>
        </p:nvSpPr>
        <p:spPr>
          <a:xfrm>
            <a:off x="11421486" y="6293881"/>
            <a:ext cx="552800" cy="546000"/>
          </a:xfrm>
        </p:spPr>
        <p:txBody>
          <a:bodyPr/>
          <a:lstStyle/>
          <a:p>
            <a:fld id="{BCBEDDC4-EEE4-4C12-8038-44A55B1CF220}" type="slidenum">
              <a:rPr lang="en-US" smtClean="0"/>
              <a:t>8</a:t>
            </a:fld>
            <a:endParaRPr lang="en-US" dirty="0"/>
          </a:p>
        </p:txBody>
      </p:sp>
    </p:spTree>
    <p:extLst>
      <p:ext uri="{BB962C8B-B14F-4D97-AF65-F5344CB8AC3E}">
        <p14:creationId xmlns:p14="http://schemas.microsoft.com/office/powerpoint/2010/main" val="134049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BCBEDDC4-EEE4-4C12-8038-44A55B1CF220}" type="slidenum">
              <a:rPr lang="en-US" smtClean="0"/>
              <a:t>80</a:t>
            </a:fld>
            <a:endParaRPr lang="en-US" dirty="0"/>
          </a:p>
        </p:txBody>
      </p:sp>
      <p:pic>
        <p:nvPicPr>
          <p:cNvPr id="3" name="Picture 2"/>
          <p:cNvPicPr>
            <a:picLocks noChangeAspect="1"/>
          </p:cNvPicPr>
          <p:nvPr/>
        </p:nvPicPr>
        <p:blipFill>
          <a:blip r:embed="rId2"/>
          <a:stretch>
            <a:fillRect/>
          </a:stretch>
        </p:blipFill>
        <p:spPr>
          <a:xfrm>
            <a:off x="244027" y="164877"/>
            <a:ext cx="5712447" cy="3462828"/>
          </a:xfrm>
          <a:prstGeom prst="rect">
            <a:avLst/>
          </a:prstGeom>
        </p:spPr>
      </p:pic>
      <p:pic>
        <p:nvPicPr>
          <p:cNvPr id="4" name="Picture 3"/>
          <p:cNvPicPr>
            <a:picLocks noChangeAspect="1"/>
          </p:cNvPicPr>
          <p:nvPr/>
        </p:nvPicPr>
        <p:blipFill>
          <a:blip r:embed="rId3"/>
          <a:stretch>
            <a:fillRect/>
          </a:stretch>
        </p:blipFill>
        <p:spPr>
          <a:xfrm>
            <a:off x="4841086" y="2859741"/>
            <a:ext cx="7096359" cy="3542083"/>
          </a:xfrm>
          <a:prstGeom prst="rect">
            <a:avLst/>
          </a:prstGeom>
        </p:spPr>
      </p:pic>
      <p:sp>
        <p:nvSpPr>
          <p:cNvPr id="5" name="Rectangle 4"/>
          <p:cNvSpPr/>
          <p:nvPr/>
        </p:nvSpPr>
        <p:spPr>
          <a:xfrm>
            <a:off x="6374675" y="544761"/>
            <a:ext cx="4737462" cy="1610697"/>
          </a:xfrm>
          <a:prstGeom prst="rect">
            <a:avLst/>
          </a:prstGeom>
        </p:spPr>
        <p:txBody>
          <a:bodyPr wrap="square">
            <a:spAutoFit/>
          </a:bodyPr>
          <a:lstStyle/>
          <a:p>
            <a:pPr marL="186262" lvl="0" algn="r" rtl="1">
              <a:lnSpc>
                <a:spcPct val="115000"/>
              </a:lnSpc>
              <a:spcBef>
                <a:spcPts val="800"/>
              </a:spcBef>
              <a:buClr>
                <a:srgbClr val="97A5C2"/>
              </a:buClr>
              <a:buSzPts val="1400"/>
            </a:pPr>
            <a:r>
              <a:rPr lang="fa-IR" sz="2000" dirty="0">
                <a:solidFill>
                  <a:srgbClr val="FFFFFF"/>
                </a:solidFill>
                <a:latin typeface="Montserrat Light"/>
                <a:cs typeface="B Koodak" panose="00000700000000000000" pitchFamily="2" charset="-78"/>
                <a:sym typeface="Montserrat Light"/>
              </a:rPr>
              <a:t>حالا میخواهیم داده ها را طبقه بندی کنیم</a:t>
            </a:r>
          </a:p>
          <a:p>
            <a:pPr marL="186262" lvl="0" algn="r" rtl="1">
              <a:lnSpc>
                <a:spcPct val="115000"/>
              </a:lnSpc>
              <a:spcBef>
                <a:spcPts val="800"/>
              </a:spcBef>
              <a:buClr>
                <a:srgbClr val="97A5C2"/>
              </a:buClr>
              <a:buSzPts val="1400"/>
            </a:pPr>
            <a:r>
              <a:rPr lang="fa-IR" sz="2000" dirty="0">
                <a:solidFill>
                  <a:srgbClr val="FFFFFF"/>
                </a:solidFill>
                <a:latin typeface="Montserrat Light"/>
                <a:cs typeface="B Koodak" panose="00000700000000000000" pitchFamily="2" charset="-78"/>
                <a:sym typeface="Montserrat Light"/>
              </a:rPr>
              <a:t>قبل از آن ، باید مجموعه داده های سرطانی را به عنوان فایل </a:t>
            </a:r>
            <a:r>
              <a:rPr lang="en-US" sz="2000" dirty="0">
                <a:solidFill>
                  <a:srgbClr val="FFFFFF"/>
                </a:solidFill>
                <a:latin typeface="Montserrat Light"/>
                <a:cs typeface="B Koodak" panose="00000700000000000000" pitchFamily="2" charset="-78"/>
                <a:sym typeface="Montserrat Light"/>
              </a:rPr>
              <a:t>csv </a:t>
            </a:r>
            <a:r>
              <a:rPr lang="fa-IR" sz="2000" dirty="0">
                <a:solidFill>
                  <a:srgbClr val="FFFFFF"/>
                </a:solidFill>
                <a:latin typeface="Montserrat Light"/>
                <a:cs typeface="B Koodak" panose="00000700000000000000" pitchFamily="2" charset="-78"/>
                <a:sym typeface="Montserrat Light"/>
              </a:rPr>
              <a:t>  وارد کنیم که در آن دو ویژگی را مشخص کنیم(خوش خیم یا بدخیم بودن سلول ها)</a:t>
            </a:r>
            <a:endParaRPr lang="en-US" sz="2000" dirty="0">
              <a:solidFill>
                <a:srgbClr val="FFFFFF"/>
              </a:solidFill>
              <a:latin typeface="Montserrat Light"/>
              <a:cs typeface="B Koodak" panose="00000700000000000000" pitchFamily="2" charset="-78"/>
              <a:sym typeface="Montserrat Light"/>
            </a:endParaRPr>
          </a:p>
        </p:txBody>
      </p:sp>
    </p:spTree>
    <p:extLst>
      <p:ext uri="{BB962C8B-B14F-4D97-AF65-F5344CB8AC3E}">
        <p14:creationId xmlns:p14="http://schemas.microsoft.com/office/powerpoint/2010/main" val="1060170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BCBEDDC4-EEE4-4C12-8038-44A55B1CF220}" type="slidenum">
              <a:rPr lang="en-US" smtClean="0"/>
              <a:t>81</a:t>
            </a:fld>
            <a:endParaRPr lang="en-US" dirty="0"/>
          </a:p>
        </p:txBody>
      </p:sp>
      <p:pic>
        <p:nvPicPr>
          <p:cNvPr id="3" name="Picture 2"/>
          <p:cNvPicPr>
            <a:picLocks noChangeAspect="1"/>
          </p:cNvPicPr>
          <p:nvPr/>
        </p:nvPicPr>
        <p:blipFill>
          <a:blip r:embed="rId2"/>
          <a:stretch>
            <a:fillRect/>
          </a:stretch>
        </p:blipFill>
        <p:spPr>
          <a:xfrm>
            <a:off x="145159" y="173649"/>
            <a:ext cx="6328196" cy="1999661"/>
          </a:xfrm>
          <a:prstGeom prst="rect">
            <a:avLst/>
          </a:prstGeom>
        </p:spPr>
      </p:pic>
      <p:pic>
        <p:nvPicPr>
          <p:cNvPr id="4" name="Picture 3"/>
          <p:cNvPicPr>
            <a:picLocks noChangeAspect="1"/>
          </p:cNvPicPr>
          <p:nvPr/>
        </p:nvPicPr>
        <p:blipFill>
          <a:blip r:embed="rId3"/>
          <a:stretch>
            <a:fillRect/>
          </a:stretch>
        </p:blipFill>
        <p:spPr>
          <a:xfrm>
            <a:off x="145159" y="2173310"/>
            <a:ext cx="6328196" cy="1804572"/>
          </a:xfrm>
          <a:prstGeom prst="rect">
            <a:avLst/>
          </a:prstGeom>
        </p:spPr>
      </p:pic>
      <p:pic>
        <p:nvPicPr>
          <p:cNvPr id="5" name="Picture 4"/>
          <p:cNvPicPr>
            <a:picLocks noChangeAspect="1"/>
          </p:cNvPicPr>
          <p:nvPr/>
        </p:nvPicPr>
        <p:blipFill>
          <a:blip r:embed="rId4"/>
          <a:stretch>
            <a:fillRect/>
          </a:stretch>
        </p:blipFill>
        <p:spPr>
          <a:xfrm>
            <a:off x="5997778" y="2860452"/>
            <a:ext cx="5366907" cy="3803659"/>
          </a:xfrm>
          <a:prstGeom prst="rect">
            <a:avLst/>
          </a:prstGeom>
        </p:spPr>
      </p:pic>
      <p:sp>
        <p:nvSpPr>
          <p:cNvPr id="6" name="Rectangle 5"/>
          <p:cNvSpPr/>
          <p:nvPr/>
        </p:nvSpPr>
        <p:spPr>
          <a:xfrm>
            <a:off x="7946033" y="618233"/>
            <a:ext cx="3991412" cy="871008"/>
          </a:xfrm>
          <a:prstGeom prst="rect">
            <a:avLst/>
          </a:prstGeom>
        </p:spPr>
        <p:txBody>
          <a:bodyPr wrap="square">
            <a:spAutoFit/>
          </a:bodyPr>
          <a:lstStyle/>
          <a:p>
            <a:pPr marL="186262" lvl="0" algn="r" rtl="1">
              <a:lnSpc>
                <a:spcPct val="115000"/>
              </a:lnSpc>
              <a:spcBef>
                <a:spcPts val="800"/>
              </a:spcBef>
              <a:buClr>
                <a:srgbClr val="97A5C2"/>
              </a:buClr>
              <a:buSzPts val="1400"/>
            </a:pPr>
            <a:r>
              <a:rPr lang="fa-IR" sz="2200" dirty="0">
                <a:solidFill>
                  <a:srgbClr val="FFFFFF"/>
                </a:solidFill>
                <a:latin typeface="Montserrat Light"/>
                <a:cs typeface="B Koodak" panose="00000700000000000000" pitchFamily="2" charset="-78"/>
                <a:sym typeface="Montserrat Light"/>
              </a:rPr>
              <a:t>اکنون طبقه بندی کننده الگوریتم </a:t>
            </a:r>
            <a:r>
              <a:rPr lang="en-US" sz="2200" dirty="0" err="1">
                <a:solidFill>
                  <a:srgbClr val="FFFFFF"/>
                </a:solidFill>
                <a:latin typeface="Montserrat Light"/>
                <a:cs typeface="B Koodak" panose="00000700000000000000" pitchFamily="2" charset="-78"/>
                <a:sym typeface="Montserrat Light"/>
              </a:rPr>
              <a:t>svm</a:t>
            </a:r>
            <a:r>
              <a:rPr lang="fa-IR" sz="2200" dirty="0">
                <a:solidFill>
                  <a:srgbClr val="FFFFFF"/>
                </a:solidFill>
                <a:latin typeface="Montserrat Light"/>
                <a:cs typeface="B Koodak" panose="00000700000000000000" pitchFamily="2" charset="-78"/>
                <a:sym typeface="Montserrat Light"/>
              </a:rPr>
              <a:t> را در این داده ها قرار خواهیم داد.</a:t>
            </a:r>
            <a:endParaRPr lang="en-US" sz="2200" dirty="0">
              <a:solidFill>
                <a:srgbClr val="FFFFFF"/>
              </a:solidFill>
              <a:latin typeface="Montserrat Light"/>
              <a:cs typeface="B Koodak" panose="00000700000000000000" pitchFamily="2" charset="-78"/>
              <a:sym typeface="Montserrat Light"/>
            </a:endParaRPr>
          </a:p>
        </p:txBody>
      </p:sp>
      <p:cxnSp>
        <p:nvCxnSpPr>
          <p:cNvPr id="8" name="Elbow Connector 7"/>
          <p:cNvCxnSpPr/>
          <p:nvPr/>
        </p:nvCxnSpPr>
        <p:spPr>
          <a:xfrm rot="10800000" flipV="1">
            <a:off x="6801394" y="1053737"/>
            <a:ext cx="1166948" cy="627017"/>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Rectangle 9"/>
          <p:cNvSpPr/>
          <p:nvPr/>
        </p:nvSpPr>
        <p:spPr>
          <a:xfrm>
            <a:off x="496389" y="5211071"/>
            <a:ext cx="3884022" cy="707886"/>
          </a:xfrm>
          <a:prstGeom prst="rect">
            <a:avLst/>
          </a:prstGeom>
        </p:spPr>
        <p:txBody>
          <a:bodyPr wrap="square">
            <a:spAutoFit/>
          </a:bodyPr>
          <a:lstStyle/>
          <a:p>
            <a:pPr algn="r" rtl="1"/>
            <a:r>
              <a:rPr lang="fa-IR" sz="2000" dirty="0">
                <a:solidFill>
                  <a:schemeClr val="bg1"/>
                </a:solidFill>
                <a:cs typeface="B Koodak" panose="00000700000000000000" pitchFamily="2" charset="-78"/>
              </a:rPr>
              <a:t>پس از </a:t>
            </a:r>
            <a:r>
              <a:rPr lang="en-US" sz="2000" dirty="0">
                <a:solidFill>
                  <a:schemeClr val="bg1"/>
                </a:solidFill>
                <a:cs typeface="B Koodak" panose="00000700000000000000" pitchFamily="2" charset="-78"/>
              </a:rPr>
              <a:t>fit</a:t>
            </a:r>
            <a:r>
              <a:rPr lang="fa-IR" sz="2000" dirty="0">
                <a:solidFill>
                  <a:schemeClr val="bg1"/>
                </a:solidFill>
                <a:cs typeface="B Koodak" panose="00000700000000000000" pitchFamily="2" charset="-78"/>
              </a:rPr>
              <a:t> کردن ، از این مدل می توان برای پیش بینی مقادیر جدید استفاده کرد</a:t>
            </a:r>
          </a:p>
        </p:txBody>
      </p:sp>
      <p:cxnSp>
        <p:nvCxnSpPr>
          <p:cNvPr id="12" name="Elbow Connector 11"/>
          <p:cNvCxnSpPr/>
          <p:nvPr/>
        </p:nvCxnSpPr>
        <p:spPr>
          <a:xfrm rot="16200000" flipV="1">
            <a:off x="1370092" y="4339639"/>
            <a:ext cx="904126" cy="546942"/>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61846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561" y="374469"/>
            <a:ext cx="9022000" cy="496389"/>
          </a:xfrm>
        </p:spPr>
        <p:txBody>
          <a:bodyPr/>
          <a:lstStyle/>
          <a:p>
            <a:r>
              <a:rPr lang="fa-IR" sz="3000" dirty="0">
                <a:solidFill>
                  <a:schemeClr val="accent6"/>
                </a:solidFill>
                <a:cs typeface="B Koodak" panose="00000700000000000000" pitchFamily="2" charset="-78"/>
              </a:rPr>
              <a:t>مزایا و معایب الگوریتم ماشین بردار پشتیبان </a:t>
            </a:r>
            <a:endParaRPr lang="en-US" sz="30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1628510" y="1114697"/>
            <a:ext cx="9022000" cy="4542738"/>
          </a:xfrm>
        </p:spPr>
        <p:txBody>
          <a:bodyPr/>
          <a:lstStyle/>
          <a:p>
            <a:pPr algn="r" rtl="1"/>
            <a:r>
              <a:rPr lang="fa-IR" sz="2400" dirty="0">
                <a:solidFill>
                  <a:srgbClr val="FFFF00"/>
                </a:solidFill>
                <a:cs typeface="B Koodak" panose="00000700000000000000" pitchFamily="2" charset="-78"/>
              </a:rPr>
              <a:t>مزایا </a:t>
            </a:r>
          </a:p>
          <a:p>
            <a:pPr marL="169329" indent="0" algn="r" rtl="1">
              <a:buNone/>
            </a:pPr>
            <a:r>
              <a:rPr lang="fa-IR" sz="2400" dirty="0">
                <a:cs typeface="B Koodak" panose="00000700000000000000" pitchFamily="2" charset="-78"/>
              </a:rPr>
              <a:t>در فضاهای با ابعاد بالاتر کارایی بیشتری دارد.</a:t>
            </a:r>
            <a:endParaRPr lang="en-US" sz="2400" dirty="0">
              <a:cs typeface="B Koodak" panose="00000700000000000000" pitchFamily="2" charset="-78"/>
            </a:endParaRPr>
          </a:p>
          <a:p>
            <a:pPr marL="169329" indent="0" algn="r" rtl="1">
              <a:buNone/>
            </a:pPr>
            <a:r>
              <a:rPr lang="fa-IR" sz="2400" dirty="0">
                <a:cs typeface="B Koodak" panose="00000700000000000000" pitchFamily="2" charset="-78"/>
              </a:rPr>
              <a:t>در شرایطی که تعداد ابعاد بیش از تعداد نمونه‌ها باشد نیز کار می‌کند.</a:t>
            </a:r>
          </a:p>
          <a:p>
            <a:pPr marL="169329" indent="0" algn="r" rtl="1">
              <a:buNone/>
            </a:pPr>
            <a:r>
              <a:rPr lang="fa-IR" sz="2400" dirty="0">
                <a:cs typeface="B Koodak" panose="00000700000000000000" pitchFamily="2" charset="-78"/>
              </a:rPr>
              <a:t>یک زیر مجموعه از نقاط تمرینی را در تابع تصمیم‌گیری استفاده می‌کند (که به آن‌ها بردارهای پشتیبان گفته می‌شود)، بنابراین در مصرف حافظه نیز به صورت بهینه عمل می‌کند.</a:t>
            </a:r>
            <a:r>
              <a:rPr lang="en-US" sz="2400" dirty="0">
                <a:cs typeface="B Koodak" panose="00000700000000000000" pitchFamily="2" charset="-78"/>
              </a:rPr>
              <a:t>[16]</a:t>
            </a:r>
            <a:endParaRPr lang="fa-IR" sz="2400" dirty="0">
              <a:cs typeface="B Koodak" panose="00000700000000000000" pitchFamily="2" charset="-78"/>
            </a:endParaRPr>
          </a:p>
          <a:p>
            <a:pPr algn="r" rtl="1"/>
            <a:r>
              <a:rPr lang="fa-IR" sz="2400" dirty="0">
                <a:solidFill>
                  <a:srgbClr val="FFFF00"/>
                </a:solidFill>
                <a:cs typeface="B Koodak" panose="00000700000000000000" pitchFamily="2" charset="-78"/>
              </a:rPr>
              <a:t>معایب </a:t>
            </a:r>
          </a:p>
          <a:p>
            <a:pPr marL="169329" indent="0" algn="r" rtl="1">
              <a:buNone/>
            </a:pPr>
            <a:r>
              <a:rPr lang="fa-IR" sz="2400" dirty="0">
                <a:cs typeface="B Koodak" panose="00000700000000000000" pitchFamily="2" charset="-78"/>
              </a:rPr>
              <a:t>هنگامی که مجموعه داده‌ها بسیار بزرگ باشد، عملکرد خوبی ندارد، زیرا نیازمند زمان آموزش بسیار زیاد است.</a:t>
            </a:r>
          </a:p>
          <a:p>
            <a:pPr marL="169329" indent="0" algn="r" rtl="1">
              <a:buNone/>
            </a:pPr>
            <a:r>
              <a:rPr lang="fa-IR" sz="2400" dirty="0">
                <a:cs typeface="B Koodak" panose="00000700000000000000" pitchFamily="2" charset="-78"/>
              </a:rPr>
              <a:t>هنگامی که مجموعه داده نوفه (نویز) زیادی داشته باشد، عملکرد خوبی ندارد و کلاس‌های هدف دچار همپوشانی می‌شوند.</a:t>
            </a:r>
            <a:r>
              <a:rPr lang="en-US" sz="2400" dirty="0">
                <a:cs typeface="B Koodak" panose="00000700000000000000" pitchFamily="2" charset="-78"/>
              </a:rPr>
              <a:t>[16]</a:t>
            </a:r>
            <a:endParaRPr lang="fa-IR" sz="2400" dirty="0">
              <a:cs typeface="B Koodak" panose="00000700000000000000" pitchFamily="2" charset="-78"/>
            </a:endParaRPr>
          </a:p>
          <a:p>
            <a:pPr algn="r" rtl="1"/>
            <a:endParaRPr lang="en-US"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82</a:t>
            </a:fld>
            <a:endParaRPr lang="en-US" dirty="0"/>
          </a:p>
        </p:txBody>
      </p:sp>
    </p:spTree>
    <p:extLst>
      <p:ext uri="{BB962C8B-B14F-4D97-AF65-F5344CB8AC3E}">
        <p14:creationId xmlns:p14="http://schemas.microsoft.com/office/powerpoint/2010/main" val="1280762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267" y="519515"/>
            <a:ext cx="4783200" cy="1142400"/>
          </a:xfrm>
        </p:spPr>
        <p:txBody>
          <a:bodyPr/>
          <a:lstStyle/>
          <a:p>
            <a:pPr algn="r" rtl="1"/>
            <a:r>
              <a:rPr lang="fa-IR" sz="3600" dirty="0">
                <a:solidFill>
                  <a:schemeClr val="accent6"/>
                </a:solidFill>
                <a:cs typeface="B Koodak" panose="00000700000000000000" pitchFamily="2" charset="-78"/>
              </a:rPr>
              <a:t>کاربردهای تحلیل احساسات:</a:t>
            </a:r>
            <a:endParaRPr lang="en-US" sz="36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2168441" y="1904099"/>
            <a:ext cx="9022000" cy="2090000"/>
          </a:xfrm>
        </p:spPr>
        <p:txBody>
          <a:bodyPr/>
          <a:lstStyle/>
          <a:p>
            <a:pPr marL="135464" indent="0" algn="r" rtl="1">
              <a:buNone/>
            </a:pPr>
            <a:r>
              <a:rPr lang="fa-IR" sz="2400" dirty="0">
                <a:cs typeface="B Koodak" panose="00000700000000000000" pitchFamily="2" charset="-78"/>
              </a:rPr>
              <a:t>بیشترین کاربرد تحلیل احساسات در حوزه ی تحلیل دیدگاه های مشتریان یک محصول یا یک سرویس است. وبسایت های زیادی که خلاصه ای از دیدگاه های کاربران و ویژگی های متناسب محصولات را فراهم میکنند، موجود هستند. بیشترین کاربرد تحلیل احساسات در جهان، نظارت بر توجه و دیده شدن یک برند خاص در شبکه های اجتماعی مانند فیسبوک و توییتر است.</a:t>
            </a:r>
          </a:p>
          <a:p>
            <a:pPr marL="135464" indent="0" algn="r" rtl="1">
              <a:buNone/>
            </a:pPr>
            <a:r>
              <a:rPr lang="fa-IR" sz="2400" dirty="0">
                <a:cs typeface="B Koodak" panose="00000700000000000000" pitchFamily="2" charset="-78"/>
              </a:rPr>
              <a:t>تحلیل احساسات میتواند ارزش قابل توجهی برای کاندیداهای انتخاباتی به همراه داشته باشد. تحلیل احساسات مدیران کمپین های انتخاباتی را قادر میسازد تا نظرات رأی دهندگان در مورد مسائل مختلف و سخنرانیهای کاندیداهای رقیب دنبال کنند.</a:t>
            </a:r>
          </a:p>
          <a:p>
            <a:pPr marL="135464" indent="0" algn="r" rtl="1">
              <a:buNone/>
            </a:pPr>
            <a:r>
              <a:rPr lang="fa-IR" sz="2400" dirty="0">
                <a:cs typeface="B Koodak" panose="00000700000000000000" pitchFamily="2" charset="-78"/>
              </a:rPr>
              <a:t>یکی دیگر از کاربردهای مهم تحلیل احساسات تحلیل بازارهای مالی است. </a:t>
            </a:r>
            <a:r>
              <a:rPr lang="en-US" sz="2400" dirty="0">
                <a:cs typeface="B Koodak" panose="00000700000000000000" pitchFamily="2" charset="-78"/>
              </a:rPr>
              <a:t>[14]</a:t>
            </a:r>
            <a:endParaRPr lang="fa-IR" sz="2400" dirty="0">
              <a:cs typeface="B Koodak" panose="00000700000000000000" pitchFamily="2" charset="-78"/>
            </a:endParaRPr>
          </a:p>
          <a:p>
            <a:pPr marL="135464" indent="0" algn="r" rtl="1">
              <a:buNone/>
            </a:pPr>
            <a:endParaRPr lang="fa-IR"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83</a:t>
            </a:fld>
            <a:endParaRPr lang="en-US" dirty="0"/>
          </a:p>
        </p:txBody>
      </p:sp>
    </p:spTree>
    <p:extLst>
      <p:ext uri="{BB962C8B-B14F-4D97-AF65-F5344CB8AC3E}">
        <p14:creationId xmlns:p14="http://schemas.microsoft.com/office/powerpoint/2010/main" val="4238935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61" y="563058"/>
            <a:ext cx="4783200" cy="1142400"/>
          </a:xfrm>
        </p:spPr>
        <p:txBody>
          <a:bodyPr/>
          <a:lstStyle/>
          <a:p>
            <a:pPr algn="r" rtl="1"/>
            <a:r>
              <a:rPr lang="fa-IR" sz="3200" dirty="0">
                <a:solidFill>
                  <a:schemeClr val="accent6"/>
                </a:solidFill>
                <a:cs typeface="B Koodak" panose="00000700000000000000" pitchFamily="2" charset="-78"/>
              </a:rPr>
              <a:t>استخراج ویژگی ها:</a:t>
            </a:r>
            <a:endParaRPr lang="en-US" sz="3200" dirty="0">
              <a:solidFill>
                <a:schemeClr val="accent6"/>
              </a:solidFill>
              <a:cs typeface="B Koodak" panose="00000700000000000000" pitchFamily="2" charset="-78"/>
            </a:endParaRPr>
          </a:p>
        </p:txBody>
      </p:sp>
      <p:sp>
        <p:nvSpPr>
          <p:cNvPr id="3" name="Text Placeholder 2"/>
          <p:cNvSpPr>
            <a:spLocks noGrp="1"/>
          </p:cNvSpPr>
          <p:nvPr>
            <p:ph type="body" idx="1"/>
          </p:nvPr>
        </p:nvSpPr>
        <p:spPr>
          <a:xfrm>
            <a:off x="1698178" y="2002971"/>
            <a:ext cx="9022000" cy="4441372"/>
          </a:xfrm>
        </p:spPr>
        <p:txBody>
          <a:bodyPr/>
          <a:lstStyle/>
          <a:p>
            <a:pPr marL="135464" indent="0" algn="r" rtl="1">
              <a:buNone/>
            </a:pPr>
            <a:r>
              <a:rPr lang="fa-IR" sz="2400" dirty="0">
                <a:cs typeface="B Koodak" panose="00000700000000000000" pitchFamily="2" charset="-78"/>
              </a:rPr>
              <a:t>پس از آماده سازی مجموعه ی داده</a:t>
            </a:r>
            <a:r>
              <a:rPr lang="en-US" sz="2400" dirty="0">
                <a:cs typeface="B Koodak" panose="00000700000000000000" pitchFamily="2" charset="-78"/>
              </a:rPr>
              <a:t> ، </a:t>
            </a:r>
            <a:r>
              <a:rPr lang="fa-IR" sz="2400" dirty="0">
                <a:cs typeface="B Koodak" panose="00000700000000000000" pitchFamily="2" charset="-78"/>
              </a:rPr>
              <a:t>مهمترین بخش ، استخراج ویژگی های مناسب برای طبقه بندی زیرنویس فیلم ها میباشد. در اینجا، دو روش برای انتخاب ویژگی های مناسب از متن زیرنویس ارائه میگردد، که روش دوم تکامل یافته ی روش اول میباشد.</a:t>
            </a:r>
          </a:p>
          <a:p>
            <a:pPr algn="r" rtl="1"/>
            <a:r>
              <a:rPr lang="fa-IR" sz="2400" dirty="0">
                <a:solidFill>
                  <a:srgbClr val="FFFF00"/>
                </a:solidFill>
                <a:cs typeface="B Koodak" panose="00000700000000000000" pitchFamily="2" charset="-78"/>
              </a:rPr>
              <a:t>روش اول استخراج ویژگی ها : </a:t>
            </a:r>
            <a:r>
              <a:rPr lang="fa-IR" sz="2400" dirty="0">
                <a:solidFill>
                  <a:schemeClr val="bg1"/>
                </a:solidFill>
                <a:cs typeface="B Koodak" panose="00000700000000000000" pitchFamily="2" charset="-78"/>
              </a:rPr>
              <a:t>در</a:t>
            </a:r>
            <a:r>
              <a:rPr lang="fa-IR" sz="2400" dirty="0">
                <a:solidFill>
                  <a:srgbClr val="FFFF00"/>
                </a:solidFill>
                <a:cs typeface="B Koodak" panose="00000700000000000000" pitchFamily="2" charset="-78"/>
              </a:rPr>
              <a:t> </a:t>
            </a:r>
            <a:r>
              <a:rPr lang="fa-IR" sz="2400" dirty="0">
                <a:cs typeface="B Koodak" panose="00000700000000000000" pitchFamily="2" charset="-78"/>
              </a:rPr>
              <a:t>راستای کاهش ویژگی های مورد استفاده و تشخیص ویژگی های مناسب و با توجه به اینکه مهم ترین فاکتور در تشخیص ژانر یک فیلم، نوع احساساتی است که به بیننده منتقل مینماید. ادات سخن مناسب برای این موضوع، صفت، قید و اسم میباشد. بنابراین ابتدا اقدام به استخراج صفت ها، قیدها و اسم ها مینماییم. این  کار توسط ابزار ارائه شده توسط دانشگاه استنفورد، انجام پذیرفت</a:t>
            </a:r>
            <a:r>
              <a:rPr lang="en-US" sz="2400" dirty="0">
                <a:cs typeface="B Koodak" panose="00000700000000000000" pitchFamily="2" charset="-78"/>
              </a:rPr>
              <a:t>[13]</a:t>
            </a:r>
            <a:endParaRPr lang="fa-IR" sz="2400" dirty="0">
              <a:cs typeface="B Koodak" panose="00000700000000000000" pitchFamily="2" charset="-78"/>
            </a:endParaRPr>
          </a:p>
          <a:p>
            <a:pPr algn="r" rtl="1"/>
            <a:endParaRPr lang="fa-IR" sz="24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84</a:t>
            </a:fld>
            <a:endParaRPr lang="en-US" dirty="0"/>
          </a:p>
        </p:txBody>
      </p:sp>
    </p:spTree>
    <p:extLst>
      <p:ext uri="{BB962C8B-B14F-4D97-AF65-F5344CB8AC3E}">
        <p14:creationId xmlns:p14="http://schemas.microsoft.com/office/powerpoint/2010/main" val="3710510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035267" y="1924594"/>
            <a:ext cx="10121600" cy="4017906"/>
          </a:xfrm>
        </p:spPr>
        <p:txBody>
          <a:bodyPr/>
          <a:lstStyle/>
          <a:p>
            <a:pPr algn="r" rtl="1"/>
            <a:r>
              <a:rPr lang="fa-IR" sz="2400" dirty="0">
                <a:solidFill>
                  <a:srgbClr val="FFFF00"/>
                </a:solidFill>
                <a:cs typeface="B Koodak" panose="00000700000000000000" pitchFamily="2" charset="-78"/>
              </a:rPr>
              <a:t>روش دوم استخراج ویژگی ها : </a:t>
            </a:r>
            <a:r>
              <a:rPr lang="fa-IR" sz="2400" dirty="0">
                <a:cs typeface="B Koodak" panose="00000700000000000000" pitchFamily="2" charset="-78"/>
              </a:rPr>
              <a:t>در راهکار بیان شده در روش اول استخراج ویژگی ها، ویژگی های انتخاب شده برای هر ژانر، دارای نرخ تکرار بالا هستند، اما ممکن است این کلمات در چندین ژانر دارای نرخ تکرار بالا باشند. درنتیجه بایستی نقطه ای به عنوان حد آستانه ی شباهت تعریف نمود. این آستانه، میزان شبیه بودن ژانرها با داشتن این کلمه را مشخص مینماید. به عبارت دیگر این معیار شرط قرار گرفتن یک کلمه در لیست ویژگی های کاندید یک ژانر میباشد. ویژگی هایی که وظیفه دارند تا حد امکان ژانرها را از لحاظ مفهومی از یکدیگر جدا سازند.</a:t>
            </a:r>
            <a:r>
              <a:rPr lang="en-US" sz="2400" dirty="0">
                <a:cs typeface="B Koodak" panose="00000700000000000000" pitchFamily="2" charset="-78"/>
              </a:rPr>
              <a:t>[13]</a:t>
            </a:r>
          </a:p>
        </p:txBody>
      </p:sp>
      <p:sp>
        <p:nvSpPr>
          <p:cNvPr id="2" name="Slide Number Placeholder 1"/>
          <p:cNvSpPr>
            <a:spLocks noGrp="1"/>
          </p:cNvSpPr>
          <p:nvPr>
            <p:ph type="sldNum" idx="12"/>
          </p:nvPr>
        </p:nvSpPr>
        <p:spPr/>
        <p:txBody>
          <a:bodyPr/>
          <a:lstStyle/>
          <a:p>
            <a:fld id="{BCBEDDC4-EEE4-4C12-8038-44A55B1CF220}" type="slidenum">
              <a:rPr lang="en-US" smtClean="0"/>
              <a:t>85</a:t>
            </a:fld>
            <a:endParaRPr lang="en-US" dirty="0"/>
          </a:p>
        </p:txBody>
      </p:sp>
    </p:spTree>
    <p:extLst>
      <p:ext uri="{BB962C8B-B14F-4D97-AF65-F5344CB8AC3E}">
        <p14:creationId xmlns:p14="http://schemas.microsoft.com/office/powerpoint/2010/main" val="90111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7" y="461553"/>
            <a:ext cx="9022000" cy="992777"/>
          </a:xfrm>
        </p:spPr>
        <p:txBody>
          <a:bodyPr/>
          <a:lstStyle/>
          <a:p>
            <a:r>
              <a:rPr lang="fa-IR" sz="3000" dirty="0">
                <a:solidFill>
                  <a:schemeClr val="accent6"/>
                </a:solidFill>
                <a:cs typeface="B Koodak" panose="00000700000000000000" pitchFamily="2" charset="-78"/>
              </a:rPr>
              <a:t>نتایج حاصل از اجرای الگوریتم ها:</a:t>
            </a:r>
            <a:endParaRPr lang="en-US" sz="3000" dirty="0">
              <a:solidFill>
                <a:schemeClr val="accent6"/>
              </a:solidFill>
              <a:cs typeface="B Koodak" panose="00000700000000000000" pitchFamily="2" charset="-78"/>
            </a:endParaRPr>
          </a:p>
        </p:txBody>
      </p:sp>
      <p:sp>
        <p:nvSpPr>
          <p:cNvPr id="4" name="Text Placeholder 3"/>
          <p:cNvSpPr>
            <a:spLocks noGrp="1"/>
          </p:cNvSpPr>
          <p:nvPr>
            <p:ph type="body" idx="1"/>
          </p:nvPr>
        </p:nvSpPr>
        <p:spPr>
          <a:xfrm>
            <a:off x="1584967" y="1950720"/>
            <a:ext cx="9022000" cy="3941847"/>
          </a:xfrm>
        </p:spPr>
        <p:txBody>
          <a:bodyPr/>
          <a:lstStyle/>
          <a:p>
            <a:pPr marL="169329" indent="0" algn="r" rtl="1">
              <a:buNone/>
            </a:pPr>
            <a:r>
              <a:rPr lang="fa-IR" sz="2400" dirty="0">
                <a:cs typeface="B Koodak" panose="00000700000000000000" pitchFamily="2" charset="-78"/>
              </a:rPr>
              <a:t>در این مرحله، با در نظر گرفتن روش انتخاب ویژگی ها، الگوریتم ها بر روی داده ها اعمال می گردند. روش طبقه بندی، به این شکل بوده است که هر مرتبه، با %90 از داده ها یادگیری انجام شده است و با %10 از داده ها که به صورت تصادفی از مجموعه ی زیرنویس ها انتخاب میگردند، آزمایش انجام شده است. سپس داده های آزمایش دوباره به مجموعه بازگردانده میشوند. این روند 10 مرتبه انجام میپذیرد.</a:t>
            </a:r>
          </a:p>
          <a:p>
            <a:pPr marL="169329" indent="0" algn="r" rtl="1">
              <a:buNone/>
            </a:pPr>
            <a:r>
              <a:rPr lang="fa-IR" sz="2400" dirty="0">
                <a:cs typeface="B Koodak" panose="00000700000000000000" pitchFamily="2" charset="-78"/>
              </a:rPr>
              <a:t>سپس با استفاده از نتایج به دست آمده ژانر فیلم مورد نظر انتخاب میشود. </a:t>
            </a:r>
            <a:r>
              <a:rPr lang="en-US" sz="2400" dirty="0">
                <a:cs typeface="B Koodak" panose="00000700000000000000" pitchFamily="2" charset="-78"/>
              </a:rPr>
              <a:t>   [14]</a:t>
            </a:r>
          </a:p>
        </p:txBody>
      </p:sp>
      <p:sp>
        <p:nvSpPr>
          <p:cNvPr id="2" name="Slide Number Placeholder 1"/>
          <p:cNvSpPr>
            <a:spLocks noGrp="1"/>
          </p:cNvSpPr>
          <p:nvPr>
            <p:ph type="sldNum" idx="12"/>
          </p:nvPr>
        </p:nvSpPr>
        <p:spPr/>
        <p:txBody>
          <a:bodyPr/>
          <a:lstStyle/>
          <a:p>
            <a:fld id="{BCBEDDC4-EEE4-4C12-8038-44A55B1CF220}" type="slidenum">
              <a:rPr lang="en-US" smtClean="0"/>
              <a:t>86</a:t>
            </a:fld>
            <a:endParaRPr lang="en-US" dirty="0"/>
          </a:p>
        </p:txBody>
      </p:sp>
    </p:spTree>
    <p:extLst>
      <p:ext uri="{BB962C8B-B14F-4D97-AF65-F5344CB8AC3E}">
        <p14:creationId xmlns:p14="http://schemas.microsoft.com/office/powerpoint/2010/main" val="4145026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BCBEDDC4-EEE4-4C12-8038-44A55B1CF220}" type="slidenum">
              <a:rPr lang="en-US" smtClean="0"/>
              <a:t>87</a:t>
            </a:fld>
            <a:endParaRPr lang="en-US" dirty="0"/>
          </a:p>
        </p:txBody>
      </p:sp>
      <p:sp>
        <p:nvSpPr>
          <p:cNvPr id="3" name="TextBox 2"/>
          <p:cNvSpPr txBox="1"/>
          <p:nvPr/>
        </p:nvSpPr>
        <p:spPr>
          <a:xfrm>
            <a:off x="9687304" y="224117"/>
            <a:ext cx="2250141" cy="584775"/>
          </a:xfrm>
          <a:prstGeom prst="rect">
            <a:avLst/>
          </a:prstGeom>
          <a:noFill/>
        </p:spPr>
        <p:txBody>
          <a:bodyPr wrap="square" rtlCol="0">
            <a:spAutoFit/>
          </a:bodyPr>
          <a:lstStyle/>
          <a:p>
            <a:pPr algn="r" rtl="1"/>
            <a:r>
              <a:rPr lang="fa-IR" sz="3200" dirty="0">
                <a:solidFill>
                  <a:schemeClr val="accent6"/>
                </a:solidFill>
                <a:cs typeface="B Koodak" panose="00000700000000000000" pitchFamily="2" charset="-78"/>
              </a:rPr>
              <a:t>نتیجه گیری:</a:t>
            </a:r>
            <a:endParaRPr lang="en-US" sz="3200" dirty="0">
              <a:solidFill>
                <a:schemeClr val="accent6"/>
              </a:solidFill>
              <a:cs typeface="B Koodak" panose="00000700000000000000" pitchFamily="2" charset="-78"/>
            </a:endParaRPr>
          </a:p>
        </p:txBody>
      </p:sp>
      <p:sp>
        <p:nvSpPr>
          <p:cNvPr id="4" name="Rectangle 3"/>
          <p:cNvSpPr/>
          <p:nvPr/>
        </p:nvSpPr>
        <p:spPr>
          <a:xfrm>
            <a:off x="121963" y="808892"/>
            <a:ext cx="11815482" cy="5120120"/>
          </a:xfrm>
          <a:prstGeom prst="rect">
            <a:avLst/>
          </a:prstGeom>
        </p:spPr>
        <p:txBody>
          <a:bodyPr wrap="square">
            <a:spAutoFit/>
          </a:bodyPr>
          <a:lstStyle/>
          <a:p>
            <a:pPr algn="r" rtl="1">
              <a:lnSpc>
                <a:spcPct val="107000"/>
              </a:lnSpc>
              <a:spcAft>
                <a:spcPts val="800"/>
              </a:spcAft>
            </a:pP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به طور خلاصه تا به اینجا متوجه شدیم که دسته بندی چه  اثری میتواند در روند یادگیری ماشین بکند  . چندین الگوریتم کلاس بند را با هم بررسی کردیم . اما باید توجه داشت که هیچ یک از الگوریتم ها به طور صد در صد برای شرایط های گوناگون مسئله ما کارا و مفید نخواهند  بود و شاید ترکیب آنها بتواند کارایی و عملکرد بهتری  را در مسائل  به وجود آورد . در حال حاضر این موضوع همچنان توسط بسیاری از محققان  حوزه ی علوم کامپیوتر در حال تحقیق و بررسی است و همچنان به دنبال الگوریتم هایی کارآمد تر  و مفید تر  جهت بهبود یادگیری ماشین ها هستند . در ادامه نگاهی به شبکه های عصبی انداختیم ؛ شبکه­های عصبی مصنوعی ابزاری توانمند و مبتنی بر شبکه های عصبی بیولوژیکی می­باشند. قابلیت­های مغز انسان مانند قابلیت یادگیری، تعمیم، خلاقیت، پردازش موازی و ... باعث شد که ساخت ماشینی که این قابلیت­ها را داشته باشد هدف اصلی بسیاری از دانشمندان و محققان قرار گیرد. با وجود رشد گسترده­ی توان محاسباتی دیجیتال  پردازشگرهای همه منظوره، به­دلیل قابلیت­های فراوانی که شبکه­های عصبی مصنوعی با الهام از شبکه­ی عصبی انسان دارند، برای کاربردهای خاص مثل پردازش تصویر،آنالیز صدا، شناسایی الگو و ... به کار می­رود. همچنین به تحلیل احساسات پرداختیم که تمامی فعالیت های تحلیل احساسات، بسیار چالش برانگیز هستند. درک و دانش ما از این</a:t>
            </a:r>
            <a:r>
              <a:rPr lang="en-US" sz="2000" dirty="0">
                <a:solidFill>
                  <a:schemeClr val="bg1"/>
                </a:solidFill>
                <a:latin typeface="Calibri" panose="020F0502020204030204" pitchFamily="34" charset="0"/>
                <a:ea typeface="Calibri" panose="020F0502020204030204" pitchFamily="34" charset="0"/>
                <a:cs typeface="B Koodak" panose="00000700000000000000" pitchFamily="2" charset="-78"/>
              </a:rPr>
              <a:t> </a:t>
            </a:r>
            <a:r>
              <a:rPr lang="fa-IR" sz="2000" dirty="0">
                <a:solidFill>
                  <a:schemeClr val="bg1"/>
                </a:solidFill>
                <a:latin typeface="Calibri" panose="020F0502020204030204" pitchFamily="34" charset="0"/>
                <a:ea typeface="Calibri" panose="020F0502020204030204" pitchFamily="34" charset="0"/>
                <a:cs typeface="B Koodak" panose="00000700000000000000" pitchFamily="2" charset="-78"/>
              </a:rPr>
              <a:t>مسئله و راه حل های آن هنوز بسیار محدود میباشد. مهمترین دلیل آن این است که ریشه ی تمامی این مسائل، به مسئله ی پردازش زبان طبیعی بازمیگردد و پردازش زبان طبیعی، هیچ مسئله ی آسانی ندارد. به هرحال تلاش های مهمی در این حوزه صورت پذیرفته است. همچنین شبکه های اجتماعی و تجارت ها در حال ایجاد راهکارهایی برای تحلیل احساسات کاربران و مشتریان خویش هستند. این یک نیاز واقعی و عظیم در صنعت میباشد. به این دلیل که هرکمپانی تجاری، علاقه مند است که بداند مشتریان محصولاتش، چه نظرات و احساساتی نسبت به محصولات آنها و رقبایشان دارند.</a:t>
            </a:r>
          </a:p>
          <a:p>
            <a:pPr algn="r" rtl="1">
              <a:lnSpc>
                <a:spcPct val="107000"/>
              </a:lnSpc>
              <a:spcAft>
                <a:spcPts val="800"/>
              </a:spcAft>
            </a:pPr>
            <a:endParaRPr lang="en-US" sz="2000" dirty="0">
              <a:solidFill>
                <a:schemeClr val="bg1"/>
              </a:solidFill>
              <a:effectLst/>
              <a:latin typeface="Calibri" panose="020F0502020204030204" pitchFamily="34" charset="0"/>
              <a:ea typeface="Calibri" panose="020F0502020204030204" pitchFamily="34" charset="0"/>
              <a:cs typeface="B Koodak" panose="00000700000000000000" pitchFamily="2" charset="-78"/>
            </a:endParaRPr>
          </a:p>
        </p:txBody>
      </p:sp>
    </p:spTree>
    <p:extLst>
      <p:ext uri="{BB962C8B-B14F-4D97-AF65-F5344CB8AC3E}">
        <p14:creationId xmlns:p14="http://schemas.microsoft.com/office/powerpoint/2010/main" val="2824666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5894" y="1949824"/>
            <a:ext cx="5755341" cy="1015663"/>
          </a:xfrm>
          <a:prstGeom prst="rect">
            <a:avLst/>
          </a:prstGeom>
          <a:noFill/>
        </p:spPr>
        <p:txBody>
          <a:bodyPr wrap="square" rtlCol="0">
            <a:spAutoFit/>
          </a:bodyPr>
          <a:lstStyle/>
          <a:p>
            <a:r>
              <a:rPr lang="fa-IR" sz="6000" dirty="0">
                <a:solidFill>
                  <a:schemeClr val="bg1"/>
                </a:solidFill>
                <a:cs typeface="B Koodak" panose="00000700000000000000" pitchFamily="2" charset="-78"/>
              </a:rPr>
              <a:t>با تشکر از توجه شما</a:t>
            </a:r>
            <a:endParaRPr lang="en-US" sz="6000" dirty="0">
              <a:solidFill>
                <a:schemeClr val="bg1"/>
              </a:solidFill>
              <a:cs typeface="B Koodak" panose="00000700000000000000" pitchFamily="2" charset="-78"/>
            </a:endParaRPr>
          </a:p>
        </p:txBody>
      </p:sp>
      <p:sp>
        <p:nvSpPr>
          <p:cNvPr id="4" name="TextBox 3"/>
          <p:cNvSpPr txBox="1"/>
          <p:nvPr/>
        </p:nvSpPr>
        <p:spPr>
          <a:xfrm>
            <a:off x="7180729" y="3482788"/>
            <a:ext cx="2030506" cy="1077218"/>
          </a:xfrm>
          <a:prstGeom prst="rect">
            <a:avLst/>
          </a:prstGeom>
          <a:noFill/>
        </p:spPr>
        <p:txBody>
          <a:bodyPr wrap="square" rtlCol="0">
            <a:spAutoFit/>
          </a:bodyPr>
          <a:lstStyle/>
          <a:p>
            <a:r>
              <a:rPr lang="fa-IR" sz="3200" dirty="0">
                <a:solidFill>
                  <a:schemeClr val="accent6"/>
                </a:solidFill>
                <a:cs typeface="B Koodak" panose="00000700000000000000" pitchFamily="2" charset="-78"/>
              </a:rPr>
              <a:t>ارتباط با ما:</a:t>
            </a:r>
          </a:p>
          <a:p>
            <a:endParaRPr lang="en-US" sz="3200" dirty="0">
              <a:solidFill>
                <a:schemeClr val="accent6"/>
              </a:solidFill>
              <a:cs typeface="B Koodak" panose="00000700000000000000" pitchFamily="2" charset="-78"/>
            </a:endParaRPr>
          </a:p>
        </p:txBody>
      </p:sp>
      <p:sp>
        <p:nvSpPr>
          <p:cNvPr id="5" name="TextBox 4"/>
          <p:cNvSpPr txBox="1"/>
          <p:nvPr/>
        </p:nvSpPr>
        <p:spPr>
          <a:xfrm>
            <a:off x="3341593" y="3959841"/>
            <a:ext cx="4854389" cy="1200329"/>
          </a:xfrm>
          <a:prstGeom prst="rect">
            <a:avLst/>
          </a:prstGeom>
          <a:noFill/>
        </p:spPr>
        <p:txBody>
          <a:bodyPr wrap="square" rtlCol="0">
            <a:spAutoFit/>
          </a:bodyPr>
          <a:lstStyle/>
          <a:p>
            <a:r>
              <a:rPr lang="en-US" sz="2400" dirty="0">
                <a:solidFill>
                  <a:schemeClr val="bg1"/>
                </a:solidFill>
                <a:hlinkClick r:id="rId2"/>
              </a:rPr>
              <a:t>shirinshoqli@gmail.com</a:t>
            </a:r>
            <a:endParaRPr lang="en-US" sz="2400" dirty="0">
              <a:solidFill>
                <a:schemeClr val="bg1"/>
              </a:solidFill>
            </a:endParaRPr>
          </a:p>
          <a:p>
            <a:r>
              <a:rPr lang="en-US" sz="2400" dirty="0">
                <a:solidFill>
                  <a:schemeClr val="bg1"/>
                </a:solidFill>
                <a:hlinkClick r:id="rId3"/>
              </a:rPr>
              <a:t>hosseinzadeleyli.job@gmail.com</a:t>
            </a:r>
            <a:r>
              <a:rPr lang="en-US" sz="2400" dirty="0">
                <a:solidFill>
                  <a:schemeClr val="bg1"/>
                </a:solidFill>
              </a:rPr>
              <a:t> </a:t>
            </a:r>
          </a:p>
          <a:p>
            <a:r>
              <a:rPr lang="en-US" sz="2400" u="sng" dirty="0">
                <a:solidFill>
                  <a:schemeClr val="bg1"/>
                </a:solidFill>
              </a:rPr>
              <a:t>b.kaftani@gmail.com</a:t>
            </a:r>
          </a:p>
        </p:txBody>
      </p:sp>
      <p:sp>
        <p:nvSpPr>
          <p:cNvPr id="6" name="Slide Number Placeholder 5"/>
          <p:cNvSpPr>
            <a:spLocks noGrp="1"/>
          </p:cNvSpPr>
          <p:nvPr>
            <p:ph type="sldNum" idx="12"/>
          </p:nvPr>
        </p:nvSpPr>
        <p:spPr/>
        <p:txBody>
          <a:bodyPr/>
          <a:lstStyle/>
          <a:p>
            <a:fld id="{BCBEDDC4-EEE4-4C12-8038-44A55B1CF220}" type="slidenum">
              <a:rPr lang="en-US" smtClean="0"/>
              <a:t>88</a:t>
            </a:fld>
            <a:endParaRPr lang="en-US" dirty="0"/>
          </a:p>
        </p:txBody>
      </p:sp>
    </p:spTree>
    <p:extLst>
      <p:ext uri="{BB962C8B-B14F-4D97-AF65-F5344CB8AC3E}">
        <p14:creationId xmlns:p14="http://schemas.microsoft.com/office/powerpoint/2010/main" val="3596912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97028" y="145143"/>
            <a:ext cx="1167307" cy="830997"/>
          </a:xfrm>
          <a:prstGeom prst="rect">
            <a:avLst/>
          </a:prstGeom>
          <a:noFill/>
        </p:spPr>
        <p:txBody>
          <a:bodyPr wrap="none" rtlCol="0">
            <a:spAutoFit/>
          </a:bodyPr>
          <a:lstStyle/>
          <a:p>
            <a:r>
              <a:rPr lang="fa-IR" sz="4800" dirty="0">
                <a:cs typeface="B Koodak" panose="00000700000000000000" pitchFamily="2" charset="-78"/>
              </a:rPr>
              <a:t>منابع</a:t>
            </a:r>
            <a:endParaRPr lang="en-US" sz="4800" dirty="0">
              <a:cs typeface="B Koodak" panose="00000700000000000000" pitchFamily="2" charset="-78"/>
            </a:endParaRPr>
          </a:p>
        </p:txBody>
      </p:sp>
      <p:sp>
        <p:nvSpPr>
          <p:cNvPr id="5" name="Rectangle 4"/>
          <p:cNvSpPr/>
          <p:nvPr/>
        </p:nvSpPr>
        <p:spPr>
          <a:xfrm>
            <a:off x="261257" y="560641"/>
            <a:ext cx="10580914" cy="882678"/>
          </a:xfrm>
          <a:prstGeom prst="rect">
            <a:avLst/>
          </a:prstGeom>
        </p:spPr>
        <p:txBody>
          <a:bodyPr wrap="square">
            <a:spAutoFit/>
          </a:bodyPr>
          <a:lstStyle/>
          <a:p>
            <a:pPr rtl="1">
              <a:lnSpc>
                <a:spcPct val="107000"/>
              </a:lnSpc>
              <a:spcAft>
                <a:spcPts val="800"/>
              </a:spcAft>
            </a:pPr>
            <a:r>
              <a:rPr lang="en-US" sz="2400" dirty="0">
                <a:latin typeface="Arial Rounded MT Bold" panose="020F0704030504030204" pitchFamily="34" charset="0"/>
                <a:ea typeface="Calibri" panose="020F0502020204030204" pitchFamily="34" charset="0"/>
                <a:cs typeface="B Titr" panose="00000700000000000000" pitchFamily="2" charset="-78"/>
              </a:rPr>
              <a:t>[1] : </a:t>
            </a:r>
            <a:r>
              <a:rPr lang="en-US" sz="2400" dirty="0" err="1">
                <a:latin typeface="Arial Rounded MT Bold" panose="020F0704030504030204" pitchFamily="34" charset="0"/>
                <a:ea typeface="Calibri" panose="020F0502020204030204" pitchFamily="34" charset="0"/>
                <a:cs typeface="B Titr" panose="00000700000000000000" pitchFamily="2" charset="-78"/>
              </a:rPr>
              <a:t>Dr.amirhossein</a:t>
            </a:r>
            <a:r>
              <a:rPr lang="en-US" sz="2400" dirty="0">
                <a:latin typeface="Arial Rounded MT Bold" panose="020F0704030504030204" pitchFamily="34" charset="0"/>
                <a:ea typeface="Calibri" panose="020F0502020204030204" pitchFamily="34" charset="0"/>
                <a:cs typeface="B Titr" panose="00000700000000000000" pitchFamily="2" charset="-78"/>
              </a:rPr>
              <a:t> </a:t>
            </a:r>
            <a:r>
              <a:rPr lang="en-US" sz="2400" dirty="0" err="1">
                <a:latin typeface="Arial Rounded MT Bold" panose="020F0704030504030204" pitchFamily="34" charset="0"/>
                <a:ea typeface="Calibri" panose="020F0502020204030204" pitchFamily="34" charset="0"/>
                <a:cs typeface="B Titr" panose="00000700000000000000" pitchFamily="2" charset="-78"/>
              </a:rPr>
              <a:t>Keyhaniipoor</a:t>
            </a:r>
            <a:r>
              <a:rPr lang="en-US" sz="2400" dirty="0">
                <a:latin typeface="Arial Rounded MT Bold" panose="020F0704030504030204" pitchFamily="34" charset="0"/>
                <a:ea typeface="Calibri" panose="020F0502020204030204" pitchFamily="34" charset="0"/>
                <a:cs typeface="B Titr" panose="00000700000000000000" pitchFamily="2" charset="-78"/>
              </a:rPr>
              <a:t>(</a:t>
            </a:r>
            <a:r>
              <a:rPr lang="en-US" sz="2400" u="sng" dirty="0">
                <a:solidFill>
                  <a:srgbClr val="0563C1"/>
                </a:solidFill>
                <a:latin typeface="Arial Rounded MT Bold" panose="020F0704030504030204" pitchFamily="34" charset="0"/>
                <a:ea typeface="Calibri" panose="020F0502020204030204" pitchFamily="34" charset="0"/>
                <a:cs typeface="B Titr" panose="00000700000000000000" pitchFamily="2" charset="-78"/>
                <a:hlinkClick r:id="rId2"/>
              </a:rPr>
              <a:t>www.fardars.org</a:t>
            </a:r>
            <a:r>
              <a:rPr lang="en-US" sz="2400" dirty="0">
                <a:latin typeface="Arial Rounded MT Bold" panose="020F0704030504030204" pitchFamily="34" charset="0"/>
                <a:ea typeface="Calibri" panose="020F0502020204030204" pitchFamily="34" charset="0"/>
                <a:cs typeface="B Titr" panose="00000700000000000000" pitchFamily="2" charset="-78"/>
              </a:rPr>
              <a:t>) ,(</a:t>
            </a:r>
            <a:r>
              <a:rPr lang="en-US" sz="2400" dirty="0" err="1">
                <a:latin typeface="Arial Rounded MT Bold" panose="020F0704030504030204" pitchFamily="34" charset="0"/>
                <a:ea typeface="Calibri" panose="020F0502020204030204" pitchFamily="34" charset="0"/>
                <a:cs typeface="B Titr" panose="00000700000000000000" pitchFamily="2" charset="-78"/>
              </a:rPr>
              <a:t>n.d</a:t>
            </a:r>
            <a:r>
              <a:rPr lang="en-US" sz="2400" dirty="0">
                <a:latin typeface="Arial Rounded MT Bold" panose="020F0704030504030204" pitchFamily="34" charset="0"/>
                <a:ea typeface="Calibri" panose="020F0502020204030204" pitchFamily="34" charset="0"/>
                <a:cs typeface="B Titr" panose="00000700000000000000" pitchFamily="2" charset="-78"/>
              </a:rPr>
              <a:t>) , </a:t>
            </a:r>
            <a:r>
              <a:rPr lang="en-US" sz="2400" u="sng" dirty="0">
                <a:solidFill>
                  <a:srgbClr val="0563C1"/>
                </a:solidFill>
                <a:latin typeface="Arial Rounded MT Bold" panose="020F0704030504030204" pitchFamily="34" charset="0"/>
                <a:ea typeface="Calibri" panose="020F0502020204030204" pitchFamily="34" charset="0"/>
                <a:cs typeface="B Titr" panose="00000700000000000000" pitchFamily="2" charset="-78"/>
                <a:hlinkClick r:id="rId3"/>
              </a:rPr>
              <a:t>https://faradars.org/courses/fvml9505-machine-learning</a:t>
            </a:r>
            <a:endParaRPr lang="en-US" dirty="0">
              <a:effectLst/>
              <a:latin typeface="Arial Rounded MT Bold" panose="020F0704030504030204" pitchFamily="34" charset="0"/>
              <a:ea typeface="Calibri" panose="020F0502020204030204" pitchFamily="34" charset="0"/>
              <a:cs typeface="Arial" panose="020B0604020202020204" pitchFamily="34" charset="0"/>
            </a:endParaRPr>
          </a:p>
        </p:txBody>
      </p:sp>
      <p:sp>
        <p:nvSpPr>
          <p:cNvPr id="6" name="Rectangle 5"/>
          <p:cNvSpPr/>
          <p:nvPr/>
        </p:nvSpPr>
        <p:spPr>
          <a:xfrm>
            <a:off x="261257" y="1602992"/>
            <a:ext cx="11742057" cy="1200329"/>
          </a:xfrm>
          <a:prstGeom prst="rect">
            <a:avLst/>
          </a:prstGeom>
        </p:spPr>
        <p:txBody>
          <a:bodyPr wrap="square">
            <a:spAutoFit/>
          </a:bodyPr>
          <a:lstStyle/>
          <a:p>
            <a:r>
              <a:rPr lang="en-US" sz="2400" dirty="0">
                <a:latin typeface="Arial Rounded MT Bold" panose="020F0704030504030204" pitchFamily="34" charset="0"/>
                <a:ea typeface="Calibri" panose="020F0502020204030204" pitchFamily="34" charset="0"/>
                <a:cs typeface="B Titr" panose="00000700000000000000" pitchFamily="2" charset="-78"/>
              </a:rPr>
              <a:t>[2] : P. Langley, W. </a:t>
            </a:r>
            <a:r>
              <a:rPr lang="en-US" sz="2400" dirty="0" err="1">
                <a:latin typeface="Arial Rounded MT Bold" panose="020F0704030504030204" pitchFamily="34" charset="0"/>
                <a:ea typeface="Calibri" panose="020F0502020204030204" pitchFamily="34" charset="0"/>
                <a:cs typeface="B Titr" panose="00000700000000000000" pitchFamily="2" charset="-78"/>
              </a:rPr>
              <a:t>Iba</a:t>
            </a:r>
            <a:r>
              <a:rPr lang="en-US" sz="2400" dirty="0">
                <a:latin typeface="Arial Rounded MT Bold" panose="020F0704030504030204" pitchFamily="34" charset="0"/>
                <a:ea typeface="Calibri" panose="020F0502020204030204" pitchFamily="34" charset="0"/>
                <a:cs typeface="B Titr" panose="00000700000000000000" pitchFamily="2" charset="-78"/>
              </a:rPr>
              <a:t>, and K. Thompson. An Analysis of Bayesian Classifiers. Proc. 10th Nat. Conf. on Artificial Intelligence, 223–228, AAAI Press and MIT Press, USA 1992 </a:t>
            </a:r>
            <a:endParaRPr lang="en-US" sz="2400" dirty="0">
              <a:latin typeface="Arial Rounded MT Bold" panose="020F0704030504030204" pitchFamily="34" charset="0"/>
            </a:endParaRPr>
          </a:p>
        </p:txBody>
      </p:sp>
      <p:sp>
        <p:nvSpPr>
          <p:cNvPr id="7" name="Rectangle 6"/>
          <p:cNvSpPr/>
          <p:nvPr/>
        </p:nvSpPr>
        <p:spPr>
          <a:xfrm>
            <a:off x="261257" y="2962994"/>
            <a:ext cx="11219543" cy="1938992"/>
          </a:xfrm>
          <a:prstGeom prst="rect">
            <a:avLst/>
          </a:prstGeom>
        </p:spPr>
        <p:txBody>
          <a:bodyPr wrap="square">
            <a:spAutoFit/>
          </a:bodyPr>
          <a:lstStyle/>
          <a:p>
            <a:r>
              <a:rPr lang="en-US" sz="2400" dirty="0">
                <a:latin typeface="Arial Rounded MT Bold" panose="020F0704030504030204" pitchFamily="34" charset="0"/>
                <a:ea typeface="Calibri" panose="020F0502020204030204" pitchFamily="34" charset="0"/>
                <a:cs typeface="B Titr" panose="00000700000000000000" pitchFamily="2" charset="-78"/>
              </a:rPr>
              <a:t>[3] : </a:t>
            </a:r>
            <a:r>
              <a:rPr lang="en-US" sz="2400" dirty="0" err="1">
                <a:latin typeface="Arial Rounded MT Bold" panose="020F0704030504030204" pitchFamily="34" charset="0"/>
                <a:ea typeface="Calibri" panose="020F0502020204030204" pitchFamily="34" charset="0"/>
                <a:cs typeface="B Titr" panose="00000700000000000000" pitchFamily="2" charset="-78"/>
              </a:rPr>
              <a:t>Dr.arman</a:t>
            </a:r>
            <a:r>
              <a:rPr lang="en-US" sz="2400" dirty="0">
                <a:latin typeface="Arial Rounded MT Bold" panose="020F0704030504030204" pitchFamily="34" charset="0"/>
                <a:ea typeface="Calibri" panose="020F0502020204030204" pitchFamily="34" charset="0"/>
                <a:cs typeface="B Titr" panose="00000700000000000000" pitchFamily="2" charset="-78"/>
              </a:rPr>
              <a:t> </a:t>
            </a:r>
            <a:r>
              <a:rPr lang="en-US" sz="2400" dirty="0" err="1">
                <a:latin typeface="Arial Rounded MT Bold" panose="020F0704030504030204" pitchFamily="34" charset="0"/>
                <a:ea typeface="Calibri" panose="020F0502020204030204" pitchFamily="34" charset="0"/>
                <a:cs typeface="B Titr" panose="00000700000000000000" pitchFamily="2" charset="-78"/>
              </a:rPr>
              <a:t>ribaad</a:t>
            </a:r>
            <a:r>
              <a:rPr lang="en-US" sz="2400" dirty="0">
                <a:latin typeface="Arial Rounded MT Bold" panose="020F0704030504030204" pitchFamily="34" charset="0"/>
                <a:ea typeface="Calibri" panose="020F0502020204030204" pitchFamily="34" charset="0"/>
                <a:cs typeface="B Titr" panose="00000700000000000000" pitchFamily="2" charset="-78"/>
              </a:rPr>
              <a:t> (</a:t>
            </a:r>
            <a:r>
              <a:rPr lang="en-US" sz="2400" u="sng" dirty="0">
                <a:solidFill>
                  <a:srgbClr val="0563C1"/>
                </a:solidFill>
                <a:latin typeface="Arial Rounded MT Bold" panose="020F0704030504030204" pitchFamily="34" charset="0"/>
                <a:ea typeface="Calibri" panose="020F0502020204030204" pitchFamily="34" charset="0"/>
                <a:cs typeface="B Titr" panose="00000700000000000000" pitchFamily="2" charset="-78"/>
                <a:hlinkClick r:id="rId4"/>
              </a:rPr>
              <a:t>www.faradars.org</a:t>
            </a:r>
            <a:r>
              <a:rPr lang="en-US" sz="2400" dirty="0">
                <a:latin typeface="Arial Rounded MT Bold" panose="020F0704030504030204" pitchFamily="34" charset="0"/>
                <a:ea typeface="Calibri" panose="020F0502020204030204" pitchFamily="34" charset="0"/>
                <a:cs typeface="B Titr" panose="00000700000000000000" pitchFamily="2" charset="-78"/>
              </a:rPr>
              <a:t>) ,(1398/2/8),</a:t>
            </a:r>
            <a:r>
              <a:rPr lang="en-US" dirty="0">
                <a:effectLst/>
                <a:latin typeface="Arial Rounded MT Bold" panose="020F0704030504030204" pitchFamily="34" charset="0"/>
                <a:ea typeface="Calibri" panose="020F0502020204030204" pitchFamily="34" charset="0"/>
                <a:cs typeface="Arial" panose="020B0604020202020204" pitchFamily="34" charset="0"/>
              </a:rPr>
              <a:t> </a:t>
            </a:r>
            <a:r>
              <a:rPr lang="en-US" sz="2400" u="sng" dirty="0">
                <a:solidFill>
                  <a:srgbClr val="0563C1"/>
                </a:solidFill>
                <a:latin typeface="Arial Rounded MT Bold" panose="020F0704030504030204" pitchFamily="34" charset="0"/>
                <a:ea typeface="Calibri" panose="020F0502020204030204" pitchFamily="34" charset="0"/>
                <a:cs typeface="B Titr" panose="00000700000000000000" pitchFamily="2" charset="-78"/>
                <a:hlinkClick r:id="rId5"/>
              </a:rPr>
              <a:t>https://blog.faradars.org/%D8%A7%D9%84%DA%AF%D9%88%D8%B1%DB%8C%D8%AA%D9%85-%D8%A8%DB%8C%D8%B2-%D8%B3%D8%A7%D8%AF%D9%87-%D8%AF%D8%B1-%D9%BE%D8%A7%DB%8C%D8%AA%D9%88%D9%86</a:t>
            </a:r>
            <a:r>
              <a:rPr lang="fa-IR" sz="2400" u="sng" dirty="0">
                <a:solidFill>
                  <a:srgbClr val="0563C1"/>
                </a:solidFill>
                <a:latin typeface="Arial Rounded MT Bold" panose="020F0704030504030204" pitchFamily="34" charset="0"/>
                <a:ea typeface="Calibri" panose="020F0502020204030204" pitchFamily="34" charset="0"/>
                <a:cs typeface="B Titr" panose="00000700000000000000" pitchFamily="2" charset="-78"/>
                <a:hlinkClick r:id="rId5"/>
              </a:rPr>
              <a:t>/</a:t>
            </a:r>
            <a:endParaRPr lang="en-US" sz="2400" dirty="0">
              <a:latin typeface="Arial Rounded MT Bold" panose="020F0704030504030204" pitchFamily="34" charset="0"/>
            </a:endParaRPr>
          </a:p>
        </p:txBody>
      </p:sp>
      <p:sp>
        <p:nvSpPr>
          <p:cNvPr id="8" name="Rectangle 7"/>
          <p:cNvSpPr/>
          <p:nvPr/>
        </p:nvSpPr>
        <p:spPr>
          <a:xfrm>
            <a:off x="8613135" y="3932490"/>
            <a:ext cx="3251200" cy="646331"/>
          </a:xfrm>
          <a:prstGeom prst="rect">
            <a:avLst/>
          </a:prstGeom>
        </p:spPr>
        <p:txBody>
          <a:bodyPr wrap="square">
            <a:spAutoFit/>
          </a:bodyPr>
          <a:lstStyle/>
          <a:p>
            <a:pPr algn="ctr"/>
            <a:r>
              <a:rPr lang="fa-IR" dirty="0">
                <a:latin typeface="Calibri" panose="020F0502020204030204" pitchFamily="34" charset="0"/>
                <a:ea typeface="Calibri" panose="020F0502020204030204" pitchFamily="34" charset="0"/>
                <a:cs typeface="B Koodak" panose="00000700000000000000" pitchFamily="2" charset="-78"/>
              </a:rPr>
              <a:t>برای قسمت کاربرد های بیز از مورد ۳ استفاده شده . </a:t>
            </a:r>
            <a:endParaRPr lang="en-US" dirty="0">
              <a:cs typeface="B Koodak" panose="00000700000000000000" pitchFamily="2" charset="-78"/>
            </a:endParaRPr>
          </a:p>
        </p:txBody>
      </p:sp>
      <p:sp>
        <p:nvSpPr>
          <p:cNvPr id="9" name="Rectangle 8"/>
          <p:cNvSpPr/>
          <p:nvPr/>
        </p:nvSpPr>
        <p:spPr>
          <a:xfrm>
            <a:off x="261257" y="5060811"/>
            <a:ext cx="9535887" cy="487506"/>
          </a:xfrm>
          <a:prstGeom prst="rect">
            <a:avLst/>
          </a:prstGeom>
        </p:spPr>
        <p:txBody>
          <a:bodyPr wrap="square">
            <a:spAutoFit/>
          </a:bodyPr>
          <a:lstStyle/>
          <a:p>
            <a:pPr rtl="1">
              <a:lnSpc>
                <a:spcPct val="107000"/>
              </a:lnSpc>
              <a:spcAft>
                <a:spcPts val="800"/>
              </a:spcAft>
            </a:pPr>
            <a:r>
              <a:rPr lang="en-US" sz="2400" dirty="0">
                <a:effectLst/>
                <a:latin typeface="Arial Rounded MT Bold" panose="020F0704030504030204" pitchFamily="34" charset="0"/>
                <a:ea typeface="Calibri" panose="020F0502020204030204" pitchFamily="34" charset="0"/>
                <a:cs typeface="B Titr" panose="00000700000000000000" pitchFamily="2" charset="-78"/>
              </a:rPr>
              <a:t>[4] : (</a:t>
            </a:r>
            <a:r>
              <a:rPr lang="en-US" sz="2400" dirty="0" err="1">
                <a:effectLst/>
                <a:latin typeface="Arial Rounded MT Bold" panose="020F0704030504030204" pitchFamily="34" charset="0"/>
                <a:ea typeface="Calibri" panose="020F0502020204030204" pitchFamily="34" charset="0"/>
                <a:cs typeface="B Titr" panose="00000700000000000000" pitchFamily="2" charset="-78"/>
              </a:rPr>
              <a:t>no.N</a:t>
            </a:r>
            <a:r>
              <a:rPr lang="en-US" sz="2400" dirty="0">
                <a:effectLst/>
                <a:latin typeface="Arial Rounded MT Bold" panose="020F0704030504030204" pitchFamily="34" charset="0"/>
                <a:ea typeface="Calibri" panose="020F0502020204030204" pitchFamily="34" charset="0"/>
                <a:cs typeface="B Titr" panose="00000700000000000000" pitchFamily="2" charset="-78"/>
              </a:rPr>
              <a:t>), (</a:t>
            </a:r>
            <a:r>
              <a:rPr lang="en-US" sz="2400" dirty="0" err="1">
                <a:effectLst/>
                <a:latin typeface="Arial Rounded MT Bold" panose="020F0704030504030204" pitchFamily="34" charset="0"/>
                <a:ea typeface="Calibri" panose="020F0502020204030204" pitchFamily="34" charset="0"/>
                <a:cs typeface="B Titr" panose="00000700000000000000" pitchFamily="2" charset="-78"/>
              </a:rPr>
              <a:t>n.d</a:t>
            </a:r>
            <a:r>
              <a:rPr lang="en-US" sz="2400" dirty="0">
                <a:effectLst/>
                <a:latin typeface="Arial Rounded MT Bold" panose="020F0704030504030204" pitchFamily="34" charset="0"/>
                <a:ea typeface="Calibri" panose="020F0502020204030204" pitchFamily="34" charset="0"/>
                <a:cs typeface="B Titr" panose="00000700000000000000" pitchFamily="2" charset="-78"/>
              </a:rPr>
              <a:t>) , </a:t>
            </a:r>
            <a:r>
              <a:rPr lang="en-US" sz="2400" u="sng" dirty="0">
                <a:solidFill>
                  <a:srgbClr val="0000FF"/>
                </a:solidFill>
                <a:latin typeface="Arial Rounded MT Bold" panose="020F0704030504030204" pitchFamily="34" charset="0"/>
                <a:ea typeface="Calibri" panose="020F0502020204030204" pitchFamily="34" charset="0"/>
                <a:cs typeface="Arial" panose="020B0604020202020204" pitchFamily="34" charset="0"/>
                <a:hlinkClick r:id="rId6"/>
              </a:rPr>
              <a:t>https://archive.ics.uci.edu/ml/datasets/iris</a:t>
            </a:r>
            <a:r>
              <a:rPr lang="en-US" sz="2400" dirty="0">
                <a:latin typeface="Arial Rounded MT Bold" panose="020F0704030504030204" pitchFamily="34" charset="0"/>
                <a:ea typeface="Calibri" panose="020F0502020204030204" pitchFamily="34" charset="0"/>
                <a:cs typeface="Arial" panose="020B0604020202020204" pitchFamily="34" charset="0"/>
              </a:rPr>
              <a:t> </a:t>
            </a:r>
          </a:p>
        </p:txBody>
      </p:sp>
      <p:sp>
        <p:nvSpPr>
          <p:cNvPr id="10" name="Rectangle 9"/>
          <p:cNvSpPr/>
          <p:nvPr/>
        </p:nvSpPr>
        <p:spPr>
          <a:xfrm>
            <a:off x="261257" y="5707142"/>
            <a:ext cx="10421257" cy="882678"/>
          </a:xfrm>
          <a:prstGeom prst="rect">
            <a:avLst/>
          </a:prstGeom>
        </p:spPr>
        <p:txBody>
          <a:bodyPr wrap="square">
            <a:spAutoFit/>
          </a:bodyPr>
          <a:lstStyle/>
          <a:p>
            <a:pPr rtl="1">
              <a:lnSpc>
                <a:spcPct val="107000"/>
              </a:lnSpc>
              <a:spcAft>
                <a:spcPts val="800"/>
              </a:spcAft>
            </a:pPr>
            <a:r>
              <a:rPr lang="en-US" sz="2400" dirty="0">
                <a:latin typeface="Arial Rounded MT Bold" panose="020F0704030504030204" pitchFamily="34" charset="0"/>
              </a:rPr>
              <a:t>[5]:Tom M. Mitchell ,” Machine Learning” , McGraw-Hill Science/Engineering/Math , (march 1,1997) , </a:t>
            </a:r>
          </a:p>
        </p:txBody>
      </p:sp>
      <p:sp>
        <p:nvSpPr>
          <p:cNvPr id="11" name="Rectangle 10"/>
          <p:cNvSpPr/>
          <p:nvPr/>
        </p:nvSpPr>
        <p:spPr>
          <a:xfrm>
            <a:off x="8577062" y="4737646"/>
            <a:ext cx="3323346" cy="369332"/>
          </a:xfrm>
          <a:prstGeom prst="rect">
            <a:avLst/>
          </a:prstGeom>
        </p:spPr>
        <p:txBody>
          <a:bodyPr wrap="none">
            <a:spAutoFit/>
          </a:bodyPr>
          <a:lstStyle/>
          <a:p>
            <a:pPr algn="r" rtl="1"/>
            <a:r>
              <a:rPr lang="fa-IR" dirty="0">
                <a:latin typeface="Calibri" panose="020F0502020204030204" pitchFamily="34" charset="0"/>
                <a:ea typeface="Calibri" panose="020F0502020204030204" pitchFamily="34" charset="0"/>
                <a:cs typeface="B Koodak" panose="00000700000000000000" pitchFamily="2" charset="-78"/>
              </a:rPr>
              <a:t>برای داده ها </a:t>
            </a:r>
            <a:r>
              <a:rPr lang="en-US" dirty="0">
                <a:latin typeface="Calibri" panose="020F0502020204030204" pitchFamily="34" charset="0"/>
                <a:ea typeface="Calibri" panose="020F0502020204030204" pitchFamily="34" charset="0"/>
                <a:cs typeface="B Koodak" panose="00000700000000000000" pitchFamily="2" charset="-78"/>
              </a:rPr>
              <a:t>iris </a:t>
            </a:r>
            <a:r>
              <a:rPr lang="fa-IR" dirty="0">
                <a:latin typeface="Calibri" panose="020F0502020204030204" pitchFamily="34" charset="0"/>
                <a:ea typeface="Calibri" panose="020F0502020204030204" pitchFamily="34" charset="0"/>
                <a:cs typeface="B Koodak" panose="00000700000000000000" pitchFamily="2" charset="-78"/>
              </a:rPr>
              <a:t> از مورد </a:t>
            </a:r>
            <a:r>
              <a:rPr lang="en-US" dirty="0">
                <a:latin typeface="Calibri" panose="020F0502020204030204" pitchFamily="34" charset="0"/>
                <a:ea typeface="Calibri" panose="020F0502020204030204" pitchFamily="34" charset="0"/>
                <a:cs typeface="B Koodak" panose="00000700000000000000" pitchFamily="2" charset="-78"/>
              </a:rPr>
              <a:t>4</a:t>
            </a:r>
            <a:r>
              <a:rPr lang="fa-IR" dirty="0">
                <a:latin typeface="Calibri" panose="020F0502020204030204" pitchFamily="34" charset="0"/>
                <a:ea typeface="Calibri" panose="020F0502020204030204" pitchFamily="34" charset="0"/>
                <a:cs typeface="B Koodak" panose="00000700000000000000" pitchFamily="2" charset="-78"/>
              </a:rPr>
              <a:t> استفاده شد . </a:t>
            </a:r>
            <a:endParaRPr lang="en-US" dirty="0">
              <a:cs typeface="B Koodak" panose="00000700000000000000" pitchFamily="2" charset="-78"/>
            </a:endParaRPr>
          </a:p>
        </p:txBody>
      </p:sp>
      <p:sp>
        <p:nvSpPr>
          <p:cNvPr id="2" name="Slide Number Placeholder 1"/>
          <p:cNvSpPr>
            <a:spLocks noGrp="1"/>
          </p:cNvSpPr>
          <p:nvPr>
            <p:ph type="sldNum" idx="12"/>
          </p:nvPr>
        </p:nvSpPr>
        <p:spPr/>
        <p:txBody>
          <a:bodyPr/>
          <a:lstStyle/>
          <a:p>
            <a:fld id="{BCBEDDC4-EEE4-4C12-8038-44A55B1CF220}" type="slidenum">
              <a:rPr lang="en-US" smtClean="0"/>
              <a:t>89</a:t>
            </a:fld>
            <a:endParaRPr lang="en-US" dirty="0"/>
          </a:p>
        </p:txBody>
      </p:sp>
    </p:spTree>
    <p:extLst>
      <p:ext uri="{BB962C8B-B14F-4D97-AF65-F5344CB8AC3E}">
        <p14:creationId xmlns:p14="http://schemas.microsoft.com/office/powerpoint/2010/main" val="3811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8C54-812A-4E79-B176-0A6F3BE49871}"/>
              </a:ext>
            </a:extLst>
          </p:cNvPr>
          <p:cNvSpPr>
            <a:spLocks noGrp="1"/>
          </p:cNvSpPr>
          <p:nvPr>
            <p:ph type="title"/>
          </p:nvPr>
        </p:nvSpPr>
        <p:spPr>
          <a:xfrm>
            <a:off x="1042042" y="628650"/>
            <a:ext cx="9022000" cy="866775"/>
          </a:xfrm>
        </p:spPr>
        <p:txBody>
          <a:bodyPr anchor="t"/>
          <a:lstStyle/>
          <a:p>
            <a:pPr algn="ctr" rtl="1"/>
            <a:r>
              <a:rPr lang="fa-IR" sz="3400" dirty="0">
                <a:cs typeface="B Koodak" panose="00000700000000000000" pitchFamily="2" charset="-78"/>
              </a:rPr>
              <a:t>کابرد های </a:t>
            </a:r>
            <a:r>
              <a:rPr lang="en-US" sz="3400" dirty="0">
                <a:cs typeface="B Koodak" panose="00000700000000000000" pitchFamily="2" charset="-78"/>
              </a:rPr>
              <a:t>classification</a:t>
            </a:r>
          </a:p>
        </p:txBody>
      </p:sp>
      <p:sp>
        <p:nvSpPr>
          <p:cNvPr id="3" name="Text Placeholder 2">
            <a:extLst>
              <a:ext uri="{FF2B5EF4-FFF2-40B4-BE49-F238E27FC236}">
                <a16:creationId xmlns:a16="http://schemas.microsoft.com/office/drawing/2014/main" id="{09909506-2B28-464B-BFFC-DE334CA216F1}"/>
              </a:ext>
            </a:extLst>
          </p:cNvPr>
          <p:cNvSpPr>
            <a:spLocks noGrp="1"/>
          </p:cNvSpPr>
          <p:nvPr>
            <p:ph type="body" idx="1"/>
          </p:nvPr>
        </p:nvSpPr>
        <p:spPr>
          <a:xfrm>
            <a:off x="409575" y="1866900"/>
            <a:ext cx="9406817" cy="4217460"/>
          </a:xfrm>
        </p:spPr>
        <p:txBody>
          <a:bodyPr/>
          <a:lstStyle/>
          <a:p>
            <a:pPr algn="r" rtl="1"/>
            <a:r>
              <a:rPr lang="fa-IR" sz="2400" dirty="0">
                <a:cs typeface="B Koodak" panose="00000700000000000000" pitchFamily="2" charset="-78"/>
              </a:rPr>
              <a:t>از جمله کاربرد های آن در علم پردازش تصویر است و در صنعت اتومبیل های خودران نیز استفاده ی چشم گیری دارد . </a:t>
            </a:r>
            <a:r>
              <a:rPr lang="en-US" sz="2400" dirty="0">
                <a:cs typeface="B Koodak" panose="00000700000000000000" pitchFamily="2" charset="-78"/>
              </a:rPr>
              <a:t>[5]</a:t>
            </a:r>
            <a:endParaRPr lang="fa-IR" sz="2400" dirty="0">
              <a:cs typeface="B Koodak" panose="00000700000000000000" pitchFamily="2" charset="-78"/>
            </a:endParaRPr>
          </a:p>
          <a:p>
            <a:pPr algn="r" rtl="1"/>
            <a:r>
              <a:rPr lang="fa-IR" sz="2400" dirty="0">
                <a:cs typeface="B Koodak" panose="00000700000000000000" pitchFamily="2" charset="-78"/>
              </a:rPr>
              <a:t>در خصوص تشخیص صفحات هرز وب ها ، تشخیص برخی بیماری ها  ، پیشبینی در موضوعات مختلف  ، همچنین  در تشخیص تقلب در سیستم های مالی مختلف  و ... اهمیت فراوانی دارد .</a:t>
            </a:r>
            <a:r>
              <a:rPr lang="en-US" sz="2400" dirty="0">
                <a:cs typeface="B Koodak" panose="00000700000000000000" pitchFamily="2" charset="-78"/>
              </a:rPr>
              <a:t>[5]</a:t>
            </a:r>
            <a:endParaRPr lang="fa-IR" sz="2400" dirty="0">
              <a:cs typeface="B Koodak" panose="00000700000000000000" pitchFamily="2" charset="-78"/>
            </a:endParaRPr>
          </a:p>
          <a:p>
            <a:pPr algn="r" rtl="1"/>
            <a:r>
              <a:rPr lang="fa-IR" sz="2400" dirty="0">
                <a:cs typeface="B Koodak" panose="00000700000000000000" pitchFamily="2" charset="-78"/>
              </a:rPr>
              <a:t>عملا میتوان گفت یکی از پردازش </a:t>
            </a:r>
          </a:p>
          <a:p>
            <a:pPr marL="135464" indent="0" algn="r" rtl="1">
              <a:buNone/>
            </a:pPr>
            <a:r>
              <a:rPr lang="fa-IR" sz="2400" dirty="0">
                <a:cs typeface="B Koodak" panose="00000700000000000000" pitchFamily="2" charset="-78"/>
              </a:rPr>
              <a:t>    های  پایه در مبحث یادگیری ماشین </a:t>
            </a:r>
          </a:p>
          <a:p>
            <a:pPr marL="135464" indent="0" algn="r" rtl="1">
              <a:buNone/>
            </a:pPr>
            <a:r>
              <a:rPr lang="fa-IR" sz="2400" dirty="0">
                <a:cs typeface="B Koodak" panose="00000700000000000000" pitchFamily="2" charset="-78"/>
              </a:rPr>
              <a:t>    است.	</a:t>
            </a:r>
          </a:p>
          <a:p>
            <a:pPr marL="135464" indent="0" algn="r" rtl="1">
              <a:buNone/>
            </a:pPr>
            <a:endParaRPr lang="en-US" sz="2400" dirty="0">
              <a:cs typeface="B Koodak" panose="00000700000000000000" pitchFamily="2" charset="-78"/>
            </a:endParaRPr>
          </a:p>
        </p:txBody>
      </p:sp>
      <p:pic>
        <p:nvPicPr>
          <p:cNvPr id="6" name="Picture 5">
            <a:extLst>
              <a:ext uri="{FF2B5EF4-FFF2-40B4-BE49-F238E27FC236}">
                <a16:creationId xmlns:a16="http://schemas.microsoft.com/office/drawing/2014/main" id="{472B6F99-8349-42AC-A410-88818DCC37AA}"/>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228243" y="4149644"/>
            <a:ext cx="3277563" cy="2425396"/>
          </a:xfrm>
          <a:prstGeom prst="rect">
            <a:avLst/>
          </a:prstGeom>
          <a:gradFill>
            <a:gsLst>
              <a:gs pos="0">
                <a:schemeClr val="lt1"/>
              </a:gs>
              <a:gs pos="44000">
                <a:schemeClr val="lt2"/>
              </a:gs>
              <a:gs pos="100000">
                <a:schemeClr val="bg1"/>
              </a:gs>
              <a:gs pos="100000">
                <a:srgbClr val="D0D8E5"/>
              </a:gs>
            </a:gsLst>
            <a:path path="circle">
              <a:fillToRect r="100000" b="100000"/>
            </a:path>
          </a:gradFill>
          <a:ln>
            <a:noFill/>
          </a:ln>
        </p:spPr>
      </p:pic>
      <p:sp>
        <p:nvSpPr>
          <p:cNvPr id="5" name="Slide Number Placeholder 4"/>
          <p:cNvSpPr>
            <a:spLocks noGrp="1"/>
          </p:cNvSpPr>
          <p:nvPr>
            <p:ph type="sldNum" idx="12"/>
          </p:nvPr>
        </p:nvSpPr>
        <p:spPr/>
        <p:txBody>
          <a:bodyPr/>
          <a:lstStyle/>
          <a:p>
            <a:fld id="{BCBEDDC4-EEE4-4C12-8038-44A55B1CF220}" type="slidenum">
              <a:rPr lang="en-US" smtClean="0"/>
              <a:t>9</a:t>
            </a:fld>
            <a:endParaRPr lang="en-US" dirty="0"/>
          </a:p>
        </p:txBody>
      </p:sp>
    </p:spTree>
    <p:extLst>
      <p:ext uri="{BB962C8B-B14F-4D97-AF65-F5344CB8AC3E}">
        <p14:creationId xmlns:p14="http://schemas.microsoft.com/office/powerpoint/2010/main" val="4051018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97028" y="145143"/>
            <a:ext cx="1167307" cy="830997"/>
          </a:xfrm>
          <a:prstGeom prst="rect">
            <a:avLst/>
          </a:prstGeom>
          <a:noFill/>
        </p:spPr>
        <p:txBody>
          <a:bodyPr wrap="none" rtlCol="0">
            <a:spAutoFit/>
          </a:bodyPr>
          <a:lstStyle/>
          <a:p>
            <a:r>
              <a:rPr lang="fa-IR" sz="4800" dirty="0">
                <a:cs typeface="B Koodak" panose="00000700000000000000" pitchFamily="2" charset="-78"/>
              </a:rPr>
              <a:t>منابع</a:t>
            </a:r>
            <a:endParaRPr lang="en-US" sz="4800" dirty="0">
              <a:cs typeface="B Koodak" panose="00000700000000000000" pitchFamily="2" charset="-78"/>
            </a:endParaRPr>
          </a:p>
        </p:txBody>
      </p:sp>
      <p:sp>
        <p:nvSpPr>
          <p:cNvPr id="3" name="Rectangle 2"/>
          <p:cNvSpPr/>
          <p:nvPr/>
        </p:nvSpPr>
        <p:spPr>
          <a:xfrm>
            <a:off x="275770" y="716923"/>
            <a:ext cx="11219543" cy="2067425"/>
          </a:xfrm>
          <a:prstGeom prst="rect">
            <a:avLst/>
          </a:prstGeom>
        </p:spPr>
        <p:txBody>
          <a:bodyPr wrap="square">
            <a:spAutoFit/>
          </a:bodyPr>
          <a:lstStyle/>
          <a:p>
            <a:pPr rtl="1">
              <a:lnSpc>
                <a:spcPct val="107000"/>
              </a:lnSpc>
              <a:spcAft>
                <a:spcPts val="800"/>
              </a:spcAft>
            </a:pPr>
            <a:r>
              <a:rPr lang="en-US" sz="2400" dirty="0">
                <a:latin typeface="Arial Rounded MT Bold" panose="020F0704030504030204" pitchFamily="34" charset="0"/>
              </a:rPr>
              <a:t>[6] :</a:t>
            </a:r>
            <a:r>
              <a:rPr lang="en-US" sz="2400" dirty="0" err="1">
                <a:latin typeface="Arial Rounded MT Bold" panose="020F0704030504030204" pitchFamily="34" charset="0"/>
              </a:rPr>
              <a:t>Erfaan</a:t>
            </a:r>
            <a:r>
              <a:rPr lang="en-US" sz="2400" dirty="0">
                <a:latin typeface="Arial Rounded MT Bold" panose="020F0704030504030204" pitchFamily="34" charset="0"/>
              </a:rPr>
              <a:t> </a:t>
            </a:r>
            <a:r>
              <a:rPr lang="en-US" sz="2400" dirty="0" err="1">
                <a:latin typeface="Arial Rounded MT Bold" panose="020F0704030504030204" pitchFamily="34" charset="0"/>
              </a:rPr>
              <a:t>Ebrahim</a:t>
            </a:r>
            <a:r>
              <a:rPr lang="en-US" sz="2400" dirty="0">
                <a:latin typeface="Arial Rounded MT Bold" panose="020F0704030504030204" pitchFamily="34" charset="0"/>
              </a:rPr>
              <a:t> </a:t>
            </a:r>
            <a:r>
              <a:rPr lang="en-US" sz="2400" dirty="0" err="1">
                <a:latin typeface="Arial Rounded MT Bold" panose="020F0704030504030204" pitchFamily="34" charset="0"/>
              </a:rPr>
              <a:t>esfahani</a:t>
            </a:r>
            <a:r>
              <a:rPr lang="en-US" sz="2400" dirty="0">
                <a:latin typeface="Arial Rounded MT Bold" panose="020F0704030504030204" pitchFamily="34" charset="0"/>
              </a:rPr>
              <a:t> , (1396/8/20),  </a:t>
            </a:r>
          </a:p>
          <a:p>
            <a:r>
              <a:rPr lang="en-US" sz="2400" dirty="0">
                <a:latin typeface="Arial Rounded MT Bold" panose="020F0704030504030204" pitchFamily="34" charset="0"/>
                <a:hlinkClick r:id="rId2"/>
              </a:rPr>
              <a:t>http://mediasoft.ir/%DB%8C%D8%A7%D8%AF%DA%AF%DB%8C%D8%B1%DB%8C-%D9%85%D8%A7%D8%B4%DB%8C%D9%86-machine-learning-%DA%86%DB%8C%D8%B3%D8%AA-%DA%86%D9%87-%D9%85%D9%81%D8%A7%D9%87%DB%8C%D9%85%DB%8C-%D8%AF/</a:t>
            </a:r>
            <a:endParaRPr lang="en-US" sz="2400" dirty="0">
              <a:latin typeface="Arial Rounded MT Bold" panose="020F0704030504030204" pitchFamily="34" charset="0"/>
            </a:endParaRPr>
          </a:p>
        </p:txBody>
      </p:sp>
      <p:sp>
        <p:nvSpPr>
          <p:cNvPr id="4" name="Rectangle 3"/>
          <p:cNvSpPr/>
          <p:nvPr/>
        </p:nvSpPr>
        <p:spPr>
          <a:xfrm>
            <a:off x="275767" y="2854981"/>
            <a:ext cx="11219543" cy="882678"/>
          </a:xfrm>
          <a:prstGeom prst="rect">
            <a:avLst/>
          </a:prstGeom>
        </p:spPr>
        <p:txBody>
          <a:bodyPr wrap="square">
            <a:spAutoFit/>
          </a:bodyPr>
          <a:lstStyle/>
          <a:p>
            <a:pPr algn="just">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latin typeface="Arial Rounded MT Bold" panose="020F0704030504030204" pitchFamily="34" charset="0"/>
              </a:rPr>
              <a:t>[7] Fundamentals of neural networks </a:t>
            </a:r>
            <a:r>
              <a:rPr lang="en-US" sz="2400" dirty="0" err="1">
                <a:latin typeface="Arial Rounded MT Bold" panose="020F0704030504030204" pitchFamily="34" charset="0"/>
              </a:rPr>
              <a:t>architectuees</a:t>
            </a:r>
            <a:r>
              <a:rPr lang="en-US" sz="2400" dirty="0">
                <a:latin typeface="Arial Rounded MT Bold" panose="020F0704030504030204" pitchFamily="34" charset="0"/>
              </a:rPr>
              <a:t>, algorithms and applications, by </a:t>
            </a:r>
            <a:r>
              <a:rPr lang="en-US" sz="2400" dirty="0" err="1">
                <a:latin typeface="Arial Rounded MT Bold" panose="020F0704030504030204" pitchFamily="34" charset="0"/>
              </a:rPr>
              <a:t>Laurene</a:t>
            </a:r>
            <a:r>
              <a:rPr lang="en-US" sz="2400" dirty="0">
                <a:latin typeface="Arial Rounded MT Bold" panose="020F0704030504030204" pitchFamily="34" charset="0"/>
              </a:rPr>
              <a:t> </a:t>
            </a:r>
            <a:r>
              <a:rPr lang="en-US" sz="2400" dirty="0" err="1">
                <a:latin typeface="Arial Rounded MT Bold" panose="020F0704030504030204" pitchFamily="34" charset="0"/>
              </a:rPr>
              <a:t>Fausett</a:t>
            </a:r>
            <a:r>
              <a:rPr lang="en-US" sz="2400" dirty="0">
                <a:latin typeface="Arial Rounded MT Bold" panose="020F0704030504030204" pitchFamily="34" charset="0"/>
              </a:rPr>
              <a:t> ,1994</a:t>
            </a:r>
          </a:p>
        </p:txBody>
      </p:sp>
      <p:sp>
        <p:nvSpPr>
          <p:cNvPr id="5" name="Rectangle 4"/>
          <p:cNvSpPr/>
          <p:nvPr/>
        </p:nvSpPr>
        <p:spPr>
          <a:xfrm>
            <a:off x="275768" y="3808293"/>
            <a:ext cx="11219543" cy="1569660"/>
          </a:xfrm>
          <a:prstGeom prst="rect">
            <a:avLst/>
          </a:prstGeom>
        </p:spPr>
        <p:txBody>
          <a:bodyPr wrap="square">
            <a:spAutoFit/>
          </a:bodyPr>
          <a:lstStyle/>
          <a:p>
            <a:pPr algn="just"/>
            <a:r>
              <a:rPr lang="en-US" sz="2400" dirty="0">
                <a:latin typeface="Arial Rounded MT Bold" panose="020F0704030504030204" pitchFamily="34" charset="0"/>
              </a:rPr>
              <a:t>[8] </a:t>
            </a:r>
            <a:r>
              <a:rPr lang="en-US" sz="2400" dirty="0">
                <a:latin typeface="Arial Rounded MT Bold" panose="020F0704030504030204" pitchFamily="34" charset="0"/>
                <a:hlinkClick r:id="rId3"/>
              </a:rPr>
              <a:t>Imani, M.</a:t>
            </a:r>
            <a:r>
              <a:rPr lang="en-US" sz="2400" dirty="0">
                <a:latin typeface="Arial Rounded MT Bold" panose="020F0704030504030204" pitchFamily="34" charset="0"/>
              </a:rPr>
              <a:t>; </a:t>
            </a:r>
            <a:r>
              <a:rPr lang="en-US" sz="2400" dirty="0" err="1">
                <a:latin typeface="Arial Rounded MT Bold" panose="020F0704030504030204" pitchFamily="34" charset="0"/>
                <a:hlinkClick r:id="rId4"/>
              </a:rPr>
              <a:t>Ghassemian</a:t>
            </a:r>
            <a:r>
              <a:rPr lang="en-US" sz="2400" dirty="0">
                <a:latin typeface="Arial Rounded MT Bold" panose="020F0704030504030204" pitchFamily="34" charset="0"/>
                <a:hlinkClick r:id="rId4"/>
              </a:rPr>
              <a:t>, H.</a:t>
            </a:r>
            <a:r>
              <a:rPr lang="en-US" sz="2400" dirty="0">
                <a:latin typeface="Arial Rounded MT Bold" panose="020F0704030504030204" pitchFamily="34" charset="0"/>
              </a:rPr>
              <a:t> "</a:t>
            </a:r>
            <a:r>
              <a:rPr lang="en-US" sz="2400" dirty="0">
                <a:latin typeface="Arial Rounded MT Bold" panose="020F0704030504030204" pitchFamily="34" charset="0"/>
                <a:hlinkClick r:id="rId5"/>
              </a:rPr>
              <a:t>Band Clustering-Based Feature Extraction for Classification of Hyperspectral Images Using Limited Training Samples</a:t>
            </a:r>
            <a:r>
              <a:rPr lang="en-US" sz="2400" dirty="0">
                <a:latin typeface="Arial Rounded MT Bold" panose="020F0704030504030204" pitchFamily="34" charset="0"/>
              </a:rPr>
              <a:t>" </a:t>
            </a:r>
            <a:r>
              <a:rPr lang="en-US" sz="2400" dirty="0">
                <a:latin typeface="Arial Rounded MT Bold" panose="020F0704030504030204" pitchFamily="34" charset="0"/>
                <a:hlinkClick r:id="rId6"/>
              </a:rPr>
              <a:t>Geoscience and Remote Sensing Letters, IEEE</a:t>
            </a:r>
            <a:r>
              <a:rPr lang="en-US" sz="2400" dirty="0">
                <a:latin typeface="Arial Rounded MT Bold" panose="020F0704030504030204" pitchFamily="34" charset="0"/>
              </a:rPr>
              <a:t> Year: 2014, Volume: 11, Pages: 1325 – 1329.</a:t>
            </a:r>
          </a:p>
        </p:txBody>
      </p:sp>
      <p:sp>
        <p:nvSpPr>
          <p:cNvPr id="6" name="Rectangle 5"/>
          <p:cNvSpPr/>
          <p:nvPr/>
        </p:nvSpPr>
        <p:spPr>
          <a:xfrm>
            <a:off x="275768" y="5377953"/>
            <a:ext cx="11588567" cy="1200329"/>
          </a:xfrm>
          <a:prstGeom prst="rect">
            <a:avLst/>
          </a:prstGeom>
        </p:spPr>
        <p:txBody>
          <a:bodyPr wrap="square">
            <a:spAutoFit/>
          </a:bodyPr>
          <a:lstStyle/>
          <a:p>
            <a:pPr algn="just"/>
            <a:r>
              <a:rPr lang="en-US" sz="2400" dirty="0">
                <a:latin typeface="Arial Rounded MT Bold" panose="020F0704030504030204" pitchFamily="34" charset="0"/>
              </a:rPr>
              <a:t>[9] </a:t>
            </a:r>
            <a:r>
              <a:rPr lang="en-US" sz="2400" dirty="0" err="1">
                <a:latin typeface="Arial Rounded MT Bold" panose="020F0704030504030204" pitchFamily="34" charset="0"/>
                <a:hlinkClick r:id="rId7"/>
              </a:rPr>
              <a:t>Wenlong</a:t>
            </a:r>
            <a:r>
              <a:rPr lang="en-US" sz="2400" dirty="0">
                <a:latin typeface="Arial Rounded MT Bold" panose="020F0704030504030204" pitchFamily="34" charset="0"/>
                <a:hlinkClick r:id="rId7"/>
              </a:rPr>
              <a:t> Fu</a:t>
            </a:r>
            <a:r>
              <a:rPr lang="en-US" sz="2400" dirty="0">
                <a:latin typeface="Arial Rounded MT Bold" panose="020F0704030504030204" pitchFamily="34" charset="0"/>
              </a:rPr>
              <a:t>; </a:t>
            </a:r>
            <a:r>
              <a:rPr lang="en-US" sz="2400" dirty="0">
                <a:latin typeface="Arial Rounded MT Bold" panose="020F0704030504030204" pitchFamily="34" charset="0"/>
                <a:hlinkClick r:id="rId8"/>
              </a:rPr>
              <a:t>Johnston, M.</a:t>
            </a:r>
            <a:r>
              <a:rPr lang="en-US" sz="2400" dirty="0">
                <a:latin typeface="Arial Rounded MT Bold" panose="020F0704030504030204" pitchFamily="34" charset="0"/>
              </a:rPr>
              <a:t>; </a:t>
            </a:r>
            <a:r>
              <a:rPr lang="en-US" sz="2400" dirty="0" err="1">
                <a:latin typeface="Arial Rounded MT Bold" panose="020F0704030504030204" pitchFamily="34" charset="0"/>
                <a:hlinkClick r:id="rId9"/>
              </a:rPr>
              <a:t>Mengjie</a:t>
            </a:r>
            <a:r>
              <a:rPr lang="en-US" sz="2400" dirty="0">
                <a:latin typeface="Arial Rounded MT Bold" panose="020F0704030504030204" pitchFamily="34" charset="0"/>
                <a:hlinkClick r:id="rId9"/>
              </a:rPr>
              <a:t> Zhang</a:t>
            </a:r>
            <a:r>
              <a:rPr lang="en-US" sz="2400" dirty="0">
                <a:latin typeface="Arial Rounded MT Bold" panose="020F0704030504030204" pitchFamily="34" charset="0"/>
              </a:rPr>
              <a:t> "</a:t>
            </a:r>
            <a:r>
              <a:rPr lang="en-US" sz="2400" dirty="0">
                <a:latin typeface="Arial Rounded MT Bold" panose="020F0704030504030204" pitchFamily="34" charset="0"/>
                <a:hlinkClick r:id="rId10"/>
              </a:rPr>
              <a:t>Low-Level Feature Extraction for Edge Detection Using Genetic Programming</a:t>
            </a:r>
            <a:r>
              <a:rPr lang="en-US" sz="2400" dirty="0">
                <a:latin typeface="Arial Rounded MT Bold" panose="020F0704030504030204" pitchFamily="34" charset="0"/>
              </a:rPr>
              <a:t>" </a:t>
            </a:r>
            <a:r>
              <a:rPr lang="en-US" sz="2400" dirty="0">
                <a:latin typeface="Arial Rounded MT Bold" panose="020F0704030504030204" pitchFamily="34" charset="0"/>
                <a:hlinkClick r:id="rId11"/>
              </a:rPr>
              <a:t>Cybernetics, IEEE Transactions on</a:t>
            </a:r>
            <a:r>
              <a:rPr lang="en-US" sz="2400" dirty="0">
                <a:latin typeface="Arial Rounded MT Bold" panose="020F0704030504030204" pitchFamily="34" charset="0"/>
              </a:rPr>
              <a:t>, Year: 2014, Volume: 44, Pages: 1459 – 1472.</a:t>
            </a:r>
          </a:p>
        </p:txBody>
      </p:sp>
      <p:sp>
        <p:nvSpPr>
          <p:cNvPr id="7" name="Slide Number Placeholder 6"/>
          <p:cNvSpPr>
            <a:spLocks noGrp="1"/>
          </p:cNvSpPr>
          <p:nvPr>
            <p:ph type="sldNum" idx="12"/>
          </p:nvPr>
        </p:nvSpPr>
        <p:spPr/>
        <p:txBody>
          <a:bodyPr/>
          <a:lstStyle/>
          <a:p>
            <a:fld id="{BCBEDDC4-EEE4-4C12-8038-44A55B1CF220}" type="slidenum">
              <a:rPr lang="en-US" smtClean="0"/>
              <a:t>90</a:t>
            </a:fld>
            <a:endParaRPr lang="en-US" dirty="0"/>
          </a:p>
        </p:txBody>
      </p:sp>
    </p:spTree>
    <p:extLst>
      <p:ext uri="{BB962C8B-B14F-4D97-AF65-F5344CB8AC3E}">
        <p14:creationId xmlns:p14="http://schemas.microsoft.com/office/powerpoint/2010/main" val="4020591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7" y="850520"/>
            <a:ext cx="11277600" cy="1569660"/>
          </a:xfrm>
          <a:prstGeom prst="rect">
            <a:avLst/>
          </a:prstGeom>
        </p:spPr>
        <p:txBody>
          <a:bodyPr wrap="square">
            <a:spAutoFit/>
          </a:bodyPr>
          <a:lstStyle/>
          <a:p>
            <a:pPr algn="just"/>
            <a:r>
              <a:rPr lang="en-US" sz="2400" dirty="0">
                <a:latin typeface="Arial Rounded MT Bold" panose="020F0704030504030204" pitchFamily="34" charset="0"/>
              </a:rPr>
              <a:t>[10] </a:t>
            </a:r>
            <a:r>
              <a:rPr lang="en-US" sz="2400" dirty="0" err="1">
                <a:latin typeface="Arial Rounded MT Bold" panose="020F0704030504030204" pitchFamily="34" charset="0"/>
                <a:hlinkClick r:id="rId2"/>
              </a:rPr>
              <a:t>Najjar</a:t>
            </a:r>
            <a:r>
              <a:rPr lang="en-US" sz="2400" dirty="0">
                <a:latin typeface="Arial Rounded MT Bold" panose="020F0704030504030204" pitchFamily="34" charset="0"/>
                <a:hlinkClick r:id="rId2"/>
              </a:rPr>
              <a:t>, M.A.</a:t>
            </a:r>
            <a:r>
              <a:rPr lang="en-US" sz="2400" dirty="0">
                <a:latin typeface="Arial Rounded MT Bold" panose="020F0704030504030204" pitchFamily="34" charset="0"/>
              </a:rPr>
              <a:t>; </a:t>
            </a:r>
            <a:r>
              <a:rPr lang="en-US" sz="2400" dirty="0" err="1">
                <a:latin typeface="Arial Rounded MT Bold" panose="020F0704030504030204" pitchFamily="34" charset="0"/>
                <a:hlinkClick r:id="rId3"/>
              </a:rPr>
              <a:t>Karlapudi</a:t>
            </a:r>
            <a:r>
              <a:rPr lang="en-US" sz="2400" dirty="0">
                <a:latin typeface="Arial Rounded MT Bold" panose="020F0704030504030204" pitchFamily="34" charset="0"/>
                <a:hlinkClick r:id="rId3"/>
              </a:rPr>
              <a:t>, S.</a:t>
            </a:r>
            <a:r>
              <a:rPr lang="en-US" sz="2400" dirty="0">
                <a:latin typeface="Arial Rounded MT Bold" panose="020F0704030504030204" pitchFamily="34" charset="0"/>
              </a:rPr>
              <a:t>; </a:t>
            </a:r>
            <a:r>
              <a:rPr lang="en-US" sz="2400" dirty="0" err="1">
                <a:latin typeface="Arial Rounded MT Bold" panose="020F0704030504030204" pitchFamily="34" charset="0"/>
                <a:hlinkClick r:id="rId4"/>
              </a:rPr>
              <a:t>Bayoumi</a:t>
            </a:r>
            <a:r>
              <a:rPr lang="en-US" sz="2400" dirty="0">
                <a:latin typeface="Arial Rounded MT Bold" panose="020F0704030504030204" pitchFamily="34" charset="0"/>
                <a:hlinkClick r:id="rId4"/>
              </a:rPr>
              <a:t>, </a:t>
            </a:r>
            <a:r>
              <a:rPr lang="en-US" sz="2400" dirty="0" err="1">
                <a:latin typeface="Arial Rounded MT Bold" panose="020F0704030504030204" pitchFamily="34" charset="0"/>
                <a:hlinkClick r:id="rId4"/>
              </a:rPr>
              <a:t>M.A.</a:t>
            </a:r>
            <a:r>
              <a:rPr lang="en-US" sz="2400" dirty="0" err="1">
                <a:latin typeface="Arial Rounded MT Bold" panose="020F0704030504030204" pitchFamily="34" charset="0"/>
              </a:rPr>
              <a:t>"</a:t>
            </a:r>
            <a:r>
              <a:rPr lang="en-US" sz="2400" dirty="0" err="1">
                <a:latin typeface="Arial Rounded MT Bold" panose="020F0704030504030204" pitchFamily="34" charset="0"/>
                <a:hlinkClick r:id="rId5"/>
              </a:rPr>
              <a:t>Memory</a:t>
            </a:r>
            <a:r>
              <a:rPr lang="en-US" sz="2400" dirty="0">
                <a:latin typeface="Arial Rounded MT Bold" panose="020F0704030504030204" pitchFamily="34" charset="0"/>
                <a:hlinkClick r:id="rId5"/>
              </a:rPr>
              <a:t>-Efficient Architecture for Hysteresis </a:t>
            </a:r>
            <a:r>
              <a:rPr lang="en-US" sz="2400" dirty="0" err="1">
                <a:latin typeface="Arial Rounded MT Bold" panose="020F0704030504030204" pitchFamily="34" charset="0"/>
                <a:hlinkClick r:id="rId5"/>
              </a:rPr>
              <a:t>Thresholding</a:t>
            </a:r>
            <a:r>
              <a:rPr lang="en-US" sz="2400" dirty="0">
                <a:latin typeface="Arial Rounded MT Bold" panose="020F0704030504030204" pitchFamily="34" charset="0"/>
                <a:hlinkClick r:id="rId5"/>
              </a:rPr>
              <a:t> and Object Feature Extraction</a:t>
            </a:r>
            <a:r>
              <a:rPr lang="en-US" sz="2400" dirty="0">
                <a:latin typeface="Arial Rounded MT Bold" panose="020F0704030504030204" pitchFamily="34" charset="0"/>
              </a:rPr>
              <a:t>" </a:t>
            </a:r>
            <a:r>
              <a:rPr lang="en-US" sz="2400" dirty="0">
                <a:latin typeface="Arial Rounded MT Bold" panose="020F0704030504030204" pitchFamily="34" charset="0"/>
                <a:hlinkClick r:id="rId6"/>
              </a:rPr>
              <a:t>Image Processing, IEEE Transactions on</a:t>
            </a:r>
            <a:r>
              <a:rPr lang="en-US" sz="2400" dirty="0">
                <a:latin typeface="Arial Rounded MT Bold" panose="020F0704030504030204" pitchFamily="34" charset="0"/>
              </a:rPr>
              <a:t>, Year: 2011, Volume: 20, Pages: 3566 – 3579.</a:t>
            </a:r>
          </a:p>
        </p:txBody>
      </p:sp>
      <p:sp>
        <p:nvSpPr>
          <p:cNvPr id="3" name="TextBox 2"/>
          <p:cNvSpPr txBox="1"/>
          <p:nvPr/>
        </p:nvSpPr>
        <p:spPr>
          <a:xfrm>
            <a:off x="10697028" y="145143"/>
            <a:ext cx="1167307" cy="830997"/>
          </a:xfrm>
          <a:prstGeom prst="rect">
            <a:avLst/>
          </a:prstGeom>
          <a:noFill/>
        </p:spPr>
        <p:txBody>
          <a:bodyPr wrap="none" rtlCol="0">
            <a:spAutoFit/>
          </a:bodyPr>
          <a:lstStyle/>
          <a:p>
            <a:r>
              <a:rPr lang="fa-IR" sz="4800" dirty="0">
                <a:cs typeface="B Koodak" panose="00000700000000000000" pitchFamily="2" charset="-78"/>
              </a:rPr>
              <a:t>منابع</a:t>
            </a:r>
            <a:endParaRPr lang="en-US" sz="4800" dirty="0">
              <a:cs typeface="B Koodak" panose="00000700000000000000" pitchFamily="2" charset="-78"/>
            </a:endParaRPr>
          </a:p>
        </p:txBody>
      </p:sp>
      <p:sp>
        <p:nvSpPr>
          <p:cNvPr id="4" name="Rectangle 3"/>
          <p:cNvSpPr/>
          <p:nvPr/>
        </p:nvSpPr>
        <p:spPr>
          <a:xfrm>
            <a:off x="290285" y="2420180"/>
            <a:ext cx="11219543" cy="3785652"/>
          </a:xfrm>
          <a:prstGeom prst="rect">
            <a:avLst/>
          </a:prstGeom>
        </p:spPr>
        <p:txBody>
          <a:bodyPr wrap="square">
            <a:spAutoFit/>
          </a:bodyPr>
          <a:lstStyle/>
          <a:p>
            <a:r>
              <a:rPr lang="en-US" sz="2400" dirty="0">
                <a:latin typeface="Arial Rounded MT Bold" panose="020F0704030504030204" pitchFamily="34" charset="0"/>
              </a:rPr>
              <a:t>[11] L. Bing and L. Zhang, </a:t>
            </a:r>
            <a:r>
              <a:rPr lang="en-US" sz="2400" dirty="0" err="1">
                <a:latin typeface="Arial Rounded MT Bold" panose="020F0704030504030204" pitchFamily="34" charset="0"/>
              </a:rPr>
              <a:t>Minig</a:t>
            </a:r>
            <a:r>
              <a:rPr lang="en-US" sz="2400" dirty="0">
                <a:latin typeface="Arial Rounded MT Bold" panose="020F0704030504030204" pitchFamily="34" charset="0"/>
              </a:rPr>
              <a:t> text data, A survey of opinion mining and sentiment analysis. Chicago, IL: Springer Science, 2012.</a:t>
            </a:r>
          </a:p>
          <a:p>
            <a:endParaRPr lang="en-US" sz="2400" dirty="0">
              <a:latin typeface="Arial Rounded MT Bold" panose="020F0704030504030204" pitchFamily="34" charset="0"/>
            </a:endParaRPr>
          </a:p>
          <a:p>
            <a:r>
              <a:rPr lang="en-US" sz="2400" dirty="0">
                <a:latin typeface="Arial Rounded MT Bold" panose="020F0704030504030204" pitchFamily="34" charset="0"/>
              </a:rPr>
              <a:t>[12] M. </a:t>
            </a:r>
            <a:r>
              <a:rPr lang="en-US" sz="2400" dirty="0" err="1">
                <a:latin typeface="Arial Rounded MT Bold" panose="020F0704030504030204" pitchFamily="34" charset="0"/>
              </a:rPr>
              <a:t>Taboada</a:t>
            </a:r>
            <a:r>
              <a:rPr lang="en-US" sz="2400" dirty="0">
                <a:latin typeface="Arial Rounded MT Bold" panose="020F0704030504030204" pitchFamily="34" charset="0"/>
              </a:rPr>
              <a:t>, J. Brooke, M. </a:t>
            </a:r>
            <a:r>
              <a:rPr lang="en-US" sz="2400" dirty="0" err="1">
                <a:latin typeface="Arial Rounded MT Bold" panose="020F0704030504030204" pitchFamily="34" charset="0"/>
              </a:rPr>
              <a:t>Tofiloski</a:t>
            </a:r>
            <a:r>
              <a:rPr lang="en-US" sz="2400" dirty="0">
                <a:latin typeface="Arial Rounded MT Bold" panose="020F0704030504030204" pitchFamily="34" charset="0"/>
              </a:rPr>
              <a:t>, K. </a:t>
            </a:r>
            <a:r>
              <a:rPr lang="en-US" sz="2400" dirty="0" err="1">
                <a:latin typeface="Arial Rounded MT Bold" panose="020F0704030504030204" pitchFamily="34" charset="0"/>
              </a:rPr>
              <a:t>Voll</a:t>
            </a:r>
            <a:r>
              <a:rPr lang="en-US" sz="2400" dirty="0">
                <a:latin typeface="Arial Rounded MT Bold" panose="020F0704030504030204" pitchFamily="34" charset="0"/>
              </a:rPr>
              <a:t>, and M. </a:t>
            </a:r>
            <a:r>
              <a:rPr lang="en-US" sz="2400" dirty="0" err="1">
                <a:latin typeface="Arial Rounded MT Bold" panose="020F0704030504030204" pitchFamily="34" charset="0"/>
              </a:rPr>
              <a:t>Stede</a:t>
            </a:r>
            <a:r>
              <a:rPr lang="en-US" sz="2400" dirty="0">
                <a:latin typeface="Arial Rounded MT Bold" panose="020F0704030504030204" pitchFamily="34" charset="0"/>
              </a:rPr>
              <a:t>, "Lexicon-based methods for sentiment analysis," Computational linguistics, 2011.</a:t>
            </a:r>
          </a:p>
          <a:p>
            <a:endParaRPr lang="en-US" sz="2400" dirty="0">
              <a:latin typeface="Arial Rounded MT Bold" panose="020F0704030504030204" pitchFamily="34" charset="0"/>
            </a:endParaRPr>
          </a:p>
          <a:p>
            <a:r>
              <a:rPr lang="en-US" sz="2400" dirty="0">
                <a:latin typeface="Arial Rounded MT Bold" panose="020F0704030504030204" pitchFamily="34" charset="0"/>
              </a:rPr>
              <a:t>[13] S. Feng, R. Bose, and Y. Choi, "Learning general connotation of words using graph-based algorithms," in Proceedings of the Conference on Empirical Methods in Natural Language Processing, 2011, pp. 1092-1103.</a:t>
            </a:r>
          </a:p>
          <a:p>
            <a:endParaRPr lang="en-US" sz="2400" dirty="0">
              <a:latin typeface="Arial Rounded MT Bold" panose="020F0704030504030204" pitchFamily="34" charset="0"/>
            </a:endParaRPr>
          </a:p>
        </p:txBody>
      </p:sp>
      <p:sp>
        <p:nvSpPr>
          <p:cNvPr id="5" name="Slide Number Placeholder 4"/>
          <p:cNvSpPr>
            <a:spLocks noGrp="1"/>
          </p:cNvSpPr>
          <p:nvPr>
            <p:ph type="sldNum" idx="12"/>
          </p:nvPr>
        </p:nvSpPr>
        <p:spPr/>
        <p:txBody>
          <a:bodyPr/>
          <a:lstStyle/>
          <a:p>
            <a:fld id="{BCBEDDC4-EEE4-4C12-8038-44A55B1CF220}" type="slidenum">
              <a:rPr lang="en-US" smtClean="0"/>
              <a:t>91</a:t>
            </a:fld>
            <a:endParaRPr lang="en-US" dirty="0"/>
          </a:p>
        </p:txBody>
      </p:sp>
    </p:spTree>
    <p:extLst>
      <p:ext uri="{BB962C8B-B14F-4D97-AF65-F5344CB8AC3E}">
        <p14:creationId xmlns:p14="http://schemas.microsoft.com/office/powerpoint/2010/main" val="3013147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86" y="1357984"/>
            <a:ext cx="12003314" cy="3785652"/>
          </a:xfrm>
          <a:prstGeom prst="rect">
            <a:avLst/>
          </a:prstGeom>
        </p:spPr>
        <p:txBody>
          <a:bodyPr wrap="square">
            <a:spAutoFit/>
          </a:bodyPr>
          <a:lstStyle/>
          <a:p>
            <a:r>
              <a:rPr lang="en-US" sz="2400" dirty="0">
                <a:latin typeface="Arial Rounded MT Bold" panose="020F0704030504030204" pitchFamily="34" charset="0"/>
              </a:rPr>
              <a:t>[14]Ali </a:t>
            </a:r>
            <a:r>
              <a:rPr lang="en-US" sz="2400" dirty="0" err="1">
                <a:latin typeface="Arial Rounded MT Bold" panose="020F0704030504030204" pitchFamily="34" charset="0"/>
              </a:rPr>
              <a:t>Samimi</a:t>
            </a:r>
            <a:r>
              <a:rPr lang="en-US" sz="2400" dirty="0">
                <a:latin typeface="Arial Rounded MT Bold" panose="020F0704030504030204" pitchFamily="34" charset="0"/>
              </a:rPr>
              <a:t>, “</a:t>
            </a:r>
            <a:r>
              <a:rPr lang="en-US" sz="2400" dirty="0" err="1">
                <a:latin typeface="Arial Rounded MT Bold" panose="020F0704030504030204" pitchFamily="34" charset="0"/>
              </a:rPr>
              <a:t>Tabaghe</a:t>
            </a:r>
            <a:r>
              <a:rPr lang="en-US" sz="2400" dirty="0">
                <a:latin typeface="Arial Rounded MT Bold" panose="020F0704030504030204" pitchFamily="34" charset="0"/>
              </a:rPr>
              <a:t> </a:t>
            </a:r>
            <a:r>
              <a:rPr lang="en-US" sz="2400" dirty="0" err="1">
                <a:latin typeface="Arial Rounded MT Bold" panose="020F0704030504030204" pitchFamily="34" charset="0"/>
              </a:rPr>
              <a:t>bandi</a:t>
            </a:r>
            <a:r>
              <a:rPr lang="en-US" sz="2400" dirty="0">
                <a:latin typeface="Arial Rounded MT Bold" panose="020F0704030504030204" pitchFamily="34" charset="0"/>
              </a:rPr>
              <a:t> </a:t>
            </a:r>
            <a:r>
              <a:rPr lang="en-US" sz="2400" dirty="0" err="1">
                <a:latin typeface="Arial Rounded MT Bold" panose="020F0704030504030204" pitchFamily="34" charset="0"/>
              </a:rPr>
              <a:t>va</a:t>
            </a:r>
            <a:r>
              <a:rPr lang="en-US" sz="2400" dirty="0">
                <a:latin typeface="Arial Rounded MT Bold" panose="020F0704030504030204" pitchFamily="34" charset="0"/>
              </a:rPr>
              <a:t> </a:t>
            </a:r>
            <a:r>
              <a:rPr lang="en-US" sz="2400" dirty="0" err="1">
                <a:latin typeface="Arial Rounded MT Bold" panose="020F0704030504030204" pitchFamily="34" charset="0"/>
              </a:rPr>
              <a:t>tahlil</a:t>
            </a:r>
            <a:r>
              <a:rPr lang="en-US" sz="2400" dirty="0">
                <a:latin typeface="Arial Rounded MT Bold" panose="020F0704030504030204" pitchFamily="34" charset="0"/>
              </a:rPr>
              <a:t> </a:t>
            </a:r>
            <a:r>
              <a:rPr lang="en-US" sz="2400" dirty="0" err="1">
                <a:latin typeface="Arial Rounded MT Bold" panose="020F0704030504030204" pitchFamily="34" charset="0"/>
              </a:rPr>
              <a:t>ehsasat</a:t>
            </a:r>
            <a:r>
              <a:rPr lang="en-US" sz="2400" dirty="0">
                <a:latin typeface="Arial Rounded MT Bold" panose="020F0704030504030204" pitchFamily="34" charset="0"/>
              </a:rPr>
              <a:t> </a:t>
            </a:r>
            <a:r>
              <a:rPr lang="en-US" sz="2400" dirty="0" err="1">
                <a:latin typeface="Arial Rounded MT Bold" panose="020F0704030504030204" pitchFamily="34" charset="0"/>
              </a:rPr>
              <a:t>ba</a:t>
            </a:r>
            <a:r>
              <a:rPr lang="en-US" sz="2400" dirty="0">
                <a:latin typeface="Arial Rounded MT Bold" panose="020F0704030504030204" pitchFamily="34" charset="0"/>
              </a:rPr>
              <a:t> </a:t>
            </a:r>
            <a:r>
              <a:rPr lang="en-US" sz="2400" dirty="0" err="1">
                <a:latin typeface="Arial Rounded MT Bold" panose="020F0704030504030204" pitchFamily="34" charset="0"/>
              </a:rPr>
              <a:t>estefade</a:t>
            </a:r>
            <a:r>
              <a:rPr lang="en-US" sz="2400" dirty="0">
                <a:latin typeface="Arial Rounded MT Bold" panose="020F0704030504030204" pitchFamily="34" charset="0"/>
              </a:rPr>
              <a:t> </a:t>
            </a:r>
            <a:r>
              <a:rPr lang="en-US" sz="2400" dirty="0" err="1">
                <a:latin typeface="Arial Rounded MT Bold" panose="020F0704030504030204" pitchFamily="34" charset="0"/>
              </a:rPr>
              <a:t>az</a:t>
            </a:r>
            <a:r>
              <a:rPr lang="en-US" sz="2400" dirty="0">
                <a:latin typeface="Arial Rounded MT Bold" panose="020F0704030504030204" pitchFamily="34" charset="0"/>
              </a:rPr>
              <a:t> </a:t>
            </a:r>
            <a:r>
              <a:rPr lang="en-US" sz="2400" dirty="0" err="1">
                <a:latin typeface="Arial Rounded MT Bold" panose="020F0704030504030204" pitchFamily="34" charset="0"/>
              </a:rPr>
              <a:t>alogoritm</a:t>
            </a:r>
            <a:r>
              <a:rPr lang="en-US" sz="2400" dirty="0">
                <a:latin typeface="Arial Rounded MT Bold" panose="020F0704030504030204" pitchFamily="34" charset="0"/>
              </a:rPr>
              <a:t> </a:t>
            </a:r>
            <a:r>
              <a:rPr lang="en-US" sz="2400" dirty="0" err="1">
                <a:latin typeface="Arial Rounded MT Bold" panose="020F0704030504030204" pitchFamily="34" charset="0"/>
              </a:rPr>
              <a:t>haye</a:t>
            </a:r>
            <a:r>
              <a:rPr lang="en-US" sz="2400" dirty="0">
                <a:latin typeface="Arial Rounded MT Bold" panose="020F0704030504030204" pitchFamily="34" charset="0"/>
              </a:rPr>
              <a:t> machine learning”, </a:t>
            </a:r>
            <a:r>
              <a:rPr lang="en-US" sz="2400" dirty="0" err="1">
                <a:latin typeface="Arial Rounded MT Bold" panose="020F0704030504030204" pitchFamily="34" charset="0"/>
              </a:rPr>
              <a:t>Zemestan</a:t>
            </a:r>
            <a:r>
              <a:rPr lang="en-US" sz="2400" dirty="0">
                <a:latin typeface="Arial Rounded MT Bold" panose="020F0704030504030204" pitchFamily="34" charset="0"/>
              </a:rPr>
              <a:t> 1396.</a:t>
            </a:r>
          </a:p>
          <a:p>
            <a:endParaRPr lang="en-US" sz="2400" dirty="0">
              <a:latin typeface="Arial Rounded MT Bold" panose="020F0704030504030204" pitchFamily="34" charset="0"/>
            </a:endParaRPr>
          </a:p>
          <a:p>
            <a:r>
              <a:rPr lang="en-US" sz="2400" dirty="0">
                <a:latin typeface="Arial Rounded MT Bold" panose="020F0704030504030204" pitchFamily="34" charset="0"/>
              </a:rPr>
              <a:t>[15]Dr. </a:t>
            </a:r>
            <a:r>
              <a:rPr lang="en-US" sz="2400" dirty="0" err="1">
                <a:latin typeface="Arial Rounded MT Bold" panose="020F0704030504030204" pitchFamily="34" charset="0"/>
              </a:rPr>
              <a:t>Farshid</a:t>
            </a:r>
            <a:r>
              <a:rPr lang="en-US" sz="2400" dirty="0">
                <a:latin typeface="Arial Rounded MT Bold" panose="020F0704030504030204" pitchFamily="34" charset="0"/>
              </a:rPr>
              <a:t> </a:t>
            </a:r>
            <a:r>
              <a:rPr lang="en-US" sz="2400" dirty="0" err="1">
                <a:latin typeface="Arial Rounded MT Bold" panose="020F0704030504030204" pitchFamily="34" charset="0"/>
              </a:rPr>
              <a:t>Shirafkan</a:t>
            </a:r>
            <a:r>
              <a:rPr lang="en-US" sz="2400" dirty="0">
                <a:latin typeface="Arial Rounded MT Bold" panose="020F0704030504030204" pitchFamily="34" charset="0"/>
              </a:rPr>
              <a:t> (www.faradars.org)</a:t>
            </a:r>
          </a:p>
          <a:p>
            <a:r>
              <a:rPr lang="en-US" sz="2400" dirty="0">
                <a:latin typeface="Arial Rounded MT Bold" panose="020F0704030504030204" pitchFamily="34" charset="0"/>
                <a:hlinkClick r:id="rId2"/>
              </a:rPr>
              <a:t>https://faradars.org/courses/fvdm9406s08-decision-trees-in-machine-learning</a:t>
            </a:r>
            <a:endParaRPr lang="en-US" sz="2400" dirty="0">
              <a:latin typeface="Arial Rounded MT Bold" panose="020F0704030504030204" pitchFamily="34" charset="0"/>
            </a:endParaRPr>
          </a:p>
          <a:p>
            <a:endParaRPr lang="en-US" sz="2400" dirty="0">
              <a:latin typeface="Arial Rounded MT Bold" panose="020F0704030504030204" pitchFamily="34" charset="0"/>
            </a:endParaRPr>
          </a:p>
          <a:p>
            <a:r>
              <a:rPr lang="pt-BR" sz="2400" dirty="0">
                <a:latin typeface="Arial Rounded MT Bold" panose="020F0704030504030204" pitchFamily="34" charset="0"/>
              </a:rPr>
              <a:t>[16]Elham Hesaraki, ordibehesht 1397 (www.faradars.org)</a:t>
            </a:r>
          </a:p>
          <a:p>
            <a:r>
              <a:rPr lang="en-US" sz="2400" dirty="0">
                <a:latin typeface="Arial Rounded MT Bold" panose="020F0704030504030204" pitchFamily="34" charset="0"/>
                <a:hlinkClick r:id="rId3"/>
              </a:rPr>
              <a:t>https://blog.faradars.org/understaing-support-vector-machine-example-code/</a:t>
            </a:r>
            <a:endParaRPr lang="en-US" sz="2400" dirty="0">
              <a:latin typeface="Arial Rounded MT Bold" panose="020F0704030504030204" pitchFamily="34" charset="0"/>
            </a:endParaRPr>
          </a:p>
          <a:p>
            <a:r>
              <a:rPr lang="en-US" sz="2400" dirty="0">
                <a:latin typeface="Arial Rounded MT Bold" panose="020F0704030504030204" pitchFamily="34" charset="0"/>
                <a:hlinkClick r:id="rId4"/>
              </a:rPr>
              <a:t>https://blog.faradars.org/support-vector-machine-simplified/</a:t>
            </a:r>
            <a:endParaRPr lang="en-US" sz="2400" dirty="0">
              <a:latin typeface="Arial Rounded MT Bold" panose="020F0704030504030204" pitchFamily="34" charset="0"/>
            </a:endParaRPr>
          </a:p>
          <a:p>
            <a:endParaRPr lang="en-US" sz="2400" dirty="0">
              <a:latin typeface="Arial Rounded MT Bold" panose="020F0704030504030204" pitchFamily="34" charset="0"/>
            </a:endParaRPr>
          </a:p>
        </p:txBody>
      </p:sp>
      <p:sp>
        <p:nvSpPr>
          <p:cNvPr id="3" name="TextBox 2"/>
          <p:cNvSpPr txBox="1"/>
          <p:nvPr/>
        </p:nvSpPr>
        <p:spPr>
          <a:xfrm>
            <a:off x="10697028" y="145143"/>
            <a:ext cx="1167307" cy="830997"/>
          </a:xfrm>
          <a:prstGeom prst="rect">
            <a:avLst/>
          </a:prstGeom>
          <a:noFill/>
        </p:spPr>
        <p:txBody>
          <a:bodyPr wrap="none" rtlCol="0">
            <a:spAutoFit/>
          </a:bodyPr>
          <a:lstStyle/>
          <a:p>
            <a:r>
              <a:rPr lang="fa-IR" sz="4800" dirty="0">
                <a:cs typeface="B Koodak" panose="00000700000000000000" pitchFamily="2" charset="-78"/>
              </a:rPr>
              <a:t>منابع</a:t>
            </a:r>
            <a:endParaRPr lang="en-US" sz="4800" dirty="0">
              <a:cs typeface="B Koodak" panose="00000700000000000000" pitchFamily="2" charset="-78"/>
            </a:endParaRPr>
          </a:p>
        </p:txBody>
      </p:sp>
      <p:sp>
        <p:nvSpPr>
          <p:cNvPr id="4" name="Slide Number Placeholder 3"/>
          <p:cNvSpPr>
            <a:spLocks noGrp="1"/>
          </p:cNvSpPr>
          <p:nvPr>
            <p:ph type="sldNum" idx="12"/>
          </p:nvPr>
        </p:nvSpPr>
        <p:spPr/>
        <p:txBody>
          <a:bodyPr/>
          <a:lstStyle/>
          <a:p>
            <a:fld id="{BCBEDDC4-EEE4-4C12-8038-44A55B1CF220}" type="slidenum">
              <a:rPr lang="en-US" smtClean="0"/>
              <a:t>92</a:t>
            </a:fld>
            <a:endParaRPr lang="en-US" dirty="0"/>
          </a:p>
        </p:txBody>
      </p:sp>
    </p:spTree>
    <p:extLst>
      <p:ext uri="{BB962C8B-B14F-4D97-AF65-F5344CB8AC3E}">
        <p14:creationId xmlns:p14="http://schemas.microsoft.com/office/powerpoint/2010/main" val="2612720412"/>
      </p:ext>
    </p:extLst>
  </p:cSld>
  <p:clrMapOvr>
    <a:masterClrMapping/>
  </p:clrMapOvr>
</p:sld>
</file>

<file path=ppt/theme/theme1.xml><?xml version="1.0" encoding="utf-8"?>
<a:theme xmlns:a="http://schemas.openxmlformats.org/drawingml/2006/main" name="Theme2">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D8C66D51-2159-41A6-B2E4-207906ECF9F3}" vid="{3338C9D3-F32D-4770-93A0-FBCF40C0507F}"/>
    </a:ext>
  </a:extLst>
</a:theme>
</file>

<file path=ppt/theme/theme2.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Custom 1">
      <a:majorFont>
        <a:latin typeface="Arial"/>
        <a:ea typeface=""/>
        <a:cs typeface="B Koodak"/>
      </a:majorFont>
      <a:minorFont>
        <a:latin typeface="Arial"/>
        <a:ea typeface=""/>
        <a:cs typeface="B Koodak"/>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3159</TotalTime>
  <Words>8336</Words>
  <Application>Microsoft Office PowerPoint</Application>
  <PresentationFormat>Widescreen</PresentationFormat>
  <Paragraphs>688</Paragraphs>
  <Slides>92</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92</vt:i4>
      </vt:variant>
    </vt:vector>
  </HeadingPairs>
  <TitlesOfParts>
    <vt:vector size="108" baseType="lpstr">
      <vt:lpstr>Arial</vt:lpstr>
      <vt:lpstr>Arial Rounded MT Bold</vt:lpstr>
      <vt:lpstr>Symbol</vt:lpstr>
      <vt:lpstr>B Koodak</vt:lpstr>
      <vt:lpstr>Segoe UI</vt:lpstr>
      <vt:lpstr>Calibri</vt:lpstr>
      <vt:lpstr>MS UI Gothic</vt:lpstr>
      <vt:lpstr>Poppins</vt:lpstr>
      <vt:lpstr>DM Serif Display</vt:lpstr>
      <vt:lpstr>Cambria Math</vt:lpstr>
      <vt:lpstr>Times New Roman</vt:lpstr>
      <vt:lpstr>Sakkal Majalla</vt:lpstr>
      <vt:lpstr>Montserrat Light</vt:lpstr>
      <vt:lpstr>Courier New</vt:lpstr>
      <vt:lpstr>Theme2</vt:lpstr>
      <vt:lpstr>Mutius template</vt:lpstr>
      <vt:lpstr>PowerPoint Presentation</vt:lpstr>
      <vt:lpstr>PowerPoint Presentation</vt:lpstr>
      <vt:lpstr>PowerPoint Presentation</vt:lpstr>
      <vt:lpstr>PowerPoint Presentation</vt:lpstr>
      <vt:lpstr>کاربرد های Machin Learning </vt:lpstr>
      <vt:lpstr>Classification   رده بندی </vt:lpstr>
      <vt:lpstr>رده بندی چیست؟</vt:lpstr>
      <vt:lpstr>PowerPoint Presentation</vt:lpstr>
      <vt:lpstr>کابرد های classification</vt:lpstr>
      <vt:lpstr>گام های رده بندی </vt:lpstr>
      <vt:lpstr>PowerPoint Presentation</vt:lpstr>
      <vt:lpstr>الگوریتم K-NN</vt:lpstr>
      <vt:lpstr>الگوریتم K-NN </vt:lpstr>
      <vt:lpstr>مثالی از الگوریتم K-NN </vt:lpstr>
      <vt:lpstr>الگوریتمK-NN (ادامه)</vt:lpstr>
      <vt:lpstr>الگوریتمK-NN (ادامه)</vt:lpstr>
      <vt:lpstr>کدmatlab الگوریتم K-NN</vt:lpstr>
      <vt:lpstr>PowerPoint Presentation</vt:lpstr>
      <vt:lpstr>کدmatlab الگوریتم K-NN(ادامه)</vt:lpstr>
      <vt:lpstr>PowerPoint Presentation</vt:lpstr>
      <vt:lpstr>PowerPoint Presentation</vt:lpstr>
      <vt:lpstr>PowerPoint Presentation</vt:lpstr>
      <vt:lpstr>PowerPoint Presentation</vt:lpstr>
      <vt:lpstr>PowerPoint Presentation</vt:lpstr>
      <vt:lpstr>الگوریتم K-means</vt:lpstr>
      <vt:lpstr>الگوریتم K-means</vt:lpstr>
      <vt:lpstr>الگوریتم K-means (ادامه)</vt:lpstr>
      <vt:lpstr>کد متلب الگوریتم k-means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مشکلات روش خوشه بندی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طبقه بندی و تحلیل احساسات در متون با استفاده از الگوریتم های یادگیری ماشین (تشخیص ژانر فیلم ها با استفاده از زیرنویس)</vt:lpstr>
      <vt:lpstr>مفاهیم پایه تحلیل احساسات:</vt:lpstr>
      <vt:lpstr>خلاصه ی مدل پیشنهادی:</vt:lpstr>
      <vt:lpstr>PowerPoint Presentation</vt:lpstr>
      <vt:lpstr>اهداف اصلی درخت های تصمیم گیری: </vt:lpstr>
      <vt:lpstr>طرز کار درخت تصمیم:</vt:lpstr>
      <vt:lpstr>برای مثال درخت تصمیم زیر متناظر با جدول رو به روی آن میباشد.[15]</vt:lpstr>
      <vt:lpstr>روشی دیگر برای رسم درخت تصمیم مثال قبل</vt:lpstr>
      <vt:lpstr>تست کردن درخت تصمیم</vt:lpstr>
      <vt:lpstr>PowerPoint Presentation</vt:lpstr>
      <vt:lpstr>PowerPoint Presentation</vt:lpstr>
      <vt:lpstr>تحلیل طبقه‌بندی چیست؟ </vt:lpstr>
      <vt:lpstr>چگونه می‌توان ماشین بردار پشتیبان برای یک مسئله را یافت؟ </vt:lpstr>
      <vt:lpstr>PowerPoint Presentation</vt:lpstr>
      <vt:lpstr>PowerPoint Presentation</vt:lpstr>
      <vt:lpstr>پارامترهای الگوریتم ماشین بردار پشتیبان چگونه تنظیم می‌شوند؟  </vt:lpstr>
      <vt:lpstr>مثالی از کاربرد ماشین بردار پشتیبان در زبان‌ برنامه‌نویسی پایتون </vt:lpstr>
      <vt:lpstr>PowerPoint Presentation</vt:lpstr>
      <vt:lpstr>PowerPoint Presentation</vt:lpstr>
      <vt:lpstr>PowerPoint Presentation</vt:lpstr>
      <vt:lpstr>مزایا و معایب الگوریتم ماشین بردار پشتیبان </vt:lpstr>
      <vt:lpstr>کاربردهای تحلیل احساسات:</vt:lpstr>
      <vt:lpstr>استخراج ویژگی ها:</vt:lpstr>
      <vt:lpstr>PowerPoint Presentation</vt:lpstr>
      <vt:lpstr>نتایج حاصل از اجرای الگوریتم ها:</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dc:title>
  <dc:creator>LILI HZ</dc:creator>
  <cp:lastModifiedBy>LILI HZ</cp:lastModifiedBy>
  <cp:revision>164</cp:revision>
  <dcterms:created xsi:type="dcterms:W3CDTF">2020-04-29T19:16:10Z</dcterms:created>
  <dcterms:modified xsi:type="dcterms:W3CDTF">2020-05-05T20:43:32Z</dcterms:modified>
</cp:coreProperties>
</file>